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Open Sans" panose="020B0606030504020204" pitchFamily="34" charset="0"/>
      <p:regular r:id="rId17"/>
    </p:embeddedFont>
    <p:embeddedFont>
      <p:font typeface="Open Sans Bold" panose="020B0806030504020204" pitchFamily="34" charset="0"/>
      <p:regular r:id="rId18"/>
      <p:bold r:id="rId19"/>
    </p:embeddedFont>
    <p:embeddedFont>
      <p:font typeface="Open Sans Bold Bold" pitchFamily="2" charset="0"/>
      <p:regular r:id="rId20"/>
      <p:bold r:id="rId21"/>
    </p:embeddedFont>
    <p:embeddedFont>
      <p:font typeface="Open Sans Light" panose="020F0302020204030204" pitchFamily="3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competitors imitate: social media</a:t>
            </a:r>
          </a:p>
          <a:p>
            <a:endParaRPr lang="en-US"/>
          </a:p>
          <a:p>
            <a:r>
              <a:rPr lang="en-US"/>
              <a:t>Automation (how would this impact SW culture)</a:t>
            </a:r>
          </a:p>
          <a:p>
            <a:r>
              <a:rPr lang="en-US"/>
              <a:t>competitors imitating culture</a:t>
            </a:r>
          </a:p>
          <a:p>
            <a:r>
              <a:rPr lang="en-US"/>
              <a:t>future demand increase (globalization= increase travel and flights) so need not to lose training and development which impacts culture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Southwest's distinctive culture stands as a unique and enduring competitive advantage, setting the airline apart in the dynamic landscape of the airline industry. It's not just about being a low-cost carrier anymore; it's about cultivating a culture that resonates and distinguishes Southwest from its competitors. While the low cost was historically a factor, it's important to recognize that Southwest's competitive edge extends beyond being the lowest-cost airline, as the industry landscape has evolved.</a:t>
            </a:r>
          </a:p>
          <a:p>
            <a:endParaRPr lang="en-US" dirty="0"/>
          </a:p>
          <a:p>
            <a:r>
              <a:rPr lang="en-US" dirty="0"/>
              <a:t>Protecting and nurturing this culture is paramount for Southwest. It goes beyond mere operations; it's about maintaining employee loyalty, fostering a positive brand perception, and securing the foundation for long-term success. In an industry where change is constant, the preservation of Southwest's unique culture is key to sustaining its position and thriving in the future.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Can't do anything about competitors imitating culture, but anyone who has had crab knows that the real thing is always better than imitation. SW can strengthen their culture by maintaining their training and development strategies, balancing automation and interaction, and continuing to push the boundary.</a:t>
            </a:r>
          </a:p>
          <a:p>
            <a:endParaRPr lang="en-US"/>
          </a:p>
          <a:p>
            <a:r>
              <a:rPr lang="en-US"/>
              <a:t>T+D:</a:t>
            </a:r>
          </a:p>
          <a:p>
            <a:r>
              <a:rPr lang="en-US"/>
              <a:t>-  Hiring process at SW focused on strong relational competencies along with necessary skills foundation to succeed at job requirements. Wanted to hire personality and attitudes, train and develop skills later, because fun and energetic staff are what drew repeat customers.</a:t>
            </a:r>
          </a:p>
          <a:p>
            <a:endParaRPr lang="en-US"/>
          </a:p>
          <a:p>
            <a:r>
              <a:rPr lang="en-US"/>
              <a:t>A+I:</a:t>
            </a:r>
          </a:p>
          <a:p>
            <a:r>
              <a:rPr lang="en-US"/>
              <a:t>- Use automation in T+D and in non-customer facing roles to improve processes behind the scenes while still prioritizing that interaction that leads to brand loyalty. This will help keep up with competitors integrating automation, while not losing what makes them special. </a:t>
            </a:r>
          </a:p>
          <a:p>
            <a:endParaRPr lang="en-US"/>
          </a:p>
          <a:p>
            <a:r>
              <a:rPr lang="en-US"/>
              <a:t>Boundary:</a:t>
            </a:r>
          </a:p>
          <a:p>
            <a:r>
              <a:rPr lang="en-US"/>
              <a:t>- SW has consistently been the company in the industry to do more and it needs to continue to do so. When you stop, that is when people catch up.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3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5.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4.svg"/><Relationship Id="rId9" Type="http://schemas.openxmlformats.org/officeDocument/2006/relationships/image" Target="../media/image8.png"/><Relationship Id="rId14" Type="http://schemas.openxmlformats.org/officeDocument/2006/relationships/image" Target="../media/image38.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4.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png"/><Relationship Id="rId7" Type="http://schemas.openxmlformats.org/officeDocument/2006/relationships/image" Target="../media/image2.png"/><Relationship Id="rId12" Type="http://schemas.openxmlformats.org/officeDocument/2006/relationships/image" Target="../media/image2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9.svg"/><Relationship Id="rId10"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2.sv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7.svg"/><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8.svg"/><Relationship Id="rId5" Type="http://schemas.openxmlformats.org/officeDocument/2006/relationships/image" Target="../media/image6.png"/><Relationship Id="rId10" Type="http://schemas.openxmlformats.org/officeDocument/2006/relationships/image" Target="../media/image27.png"/><Relationship Id="rId4" Type="http://schemas.openxmlformats.org/officeDocument/2006/relationships/image" Target="../media/image3.sv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3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1.png"/><Relationship Id="rId5" Type="http://schemas.openxmlformats.org/officeDocument/2006/relationships/image" Target="../media/image9.svg"/><Relationship Id="rId10" Type="http://schemas.openxmlformats.org/officeDocument/2006/relationships/image" Target="../media/image30.svg"/><Relationship Id="rId4" Type="http://schemas.openxmlformats.org/officeDocument/2006/relationships/image" Target="../media/image8.png"/><Relationship Id="rId9" Type="http://schemas.openxmlformats.org/officeDocument/2006/relationships/image" Target="../media/image29.png"/><Relationship Id="rId1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3.svg"/><Relationship Id="rId4" Type="http://schemas.openxmlformats.org/officeDocument/2006/relationships/image" Target="../media/image9.svg"/><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7082" r="-17806"/>
            </a:stretch>
          </a:blipFill>
        </p:spPr>
      </p:sp>
      <p:sp>
        <p:nvSpPr>
          <p:cNvPr id="3" name="Freeform 3"/>
          <p:cNvSpPr/>
          <p:nvPr/>
        </p:nvSpPr>
        <p:spPr>
          <a:xfrm>
            <a:off x="-223958" y="-1581150"/>
            <a:ext cx="3179131" cy="3179131"/>
          </a:xfrm>
          <a:custGeom>
            <a:avLst/>
            <a:gdLst/>
            <a:ahLst/>
            <a:cxnLst/>
            <a:rect l="l" t="t" r="r" b="b"/>
            <a:pathLst>
              <a:path w="3179131" h="3179131">
                <a:moveTo>
                  <a:pt x="0" y="0"/>
                </a:moveTo>
                <a:lnTo>
                  <a:pt x="3179131" y="0"/>
                </a:lnTo>
                <a:lnTo>
                  <a:pt x="3179131" y="3179131"/>
                </a:lnTo>
                <a:lnTo>
                  <a:pt x="0" y="31791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126578" y="-1184972"/>
            <a:ext cx="4754513" cy="4766429"/>
          </a:xfrm>
          <a:custGeom>
            <a:avLst/>
            <a:gdLst/>
            <a:ahLst/>
            <a:cxnLst/>
            <a:rect l="l" t="t" r="r" b="b"/>
            <a:pathLst>
              <a:path w="4754513" h="4766429">
                <a:moveTo>
                  <a:pt x="0" y="0"/>
                </a:moveTo>
                <a:lnTo>
                  <a:pt x="4754513" y="0"/>
                </a:lnTo>
                <a:lnTo>
                  <a:pt x="4754513" y="4766430"/>
                </a:lnTo>
                <a:lnTo>
                  <a:pt x="0" y="47664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12076455" y="-1453348"/>
            <a:ext cx="2892199" cy="5798895"/>
          </a:xfrm>
          <a:custGeom>
            <a:avLst/>
            <a:gdLst/>
            <a:ahLst/>
            <a:cxnLst/>
            <a:rect l="l" t="t" r="r" b="b"/>
            <a:pathLst>
              <a:path w="2892199" h="5798895">
                <a:moveTo>
                  <a:pt x="0" y="0"/>
                </a:moveTo>
                <a:lnTo>
                  <a:pt x="2892199" y="0"/>
                </a:lnTo>
                <a:lnTo>
                  <a:pt x="2892199" y="5798895"/>
                </a:lnTo>
                <a:lnTo>
                  <a:pt x="0" y="57988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0" y="8007790"/>
            <a:ext cx="18288000" cy="2279210"/>
            <a:chOff x="0" y="0"/>
            <a:chExt cx="4816593" cy="600286"/>
          </a:xfrm>
        </p:grpSpPr>
        <p:sp>
          <p:nvSpPr>
            <p:cNvPr id="7" name="Freeform 7"/>
            <p:cNvSpPr/>
            <p:nvPr/>
          </p:nvSpPr>
          <p:spPr>
            <a:xfrm>
              <a:off x="0" y="0"/>
              <a:ext cx="4816592" cy="600286"/>
            </a:xfrm>
            <a:custGeom>
              <a:avLst/>
              <a:gdLst/>
              <a:ahLst/>
              <a:cxnLst/>
              <a:rect l="l" t="t" r="r" b="b"/>
              <a:pathLst>
                <a:path w="4816592" h="600286">
                  <a:moveTo>
                    <a:pt x="0" y="0"/>
                  </a:moveTo>
                  <a:lnTo>
                    <a:pt x="4816592" y="0"/>
                  </a:lnTo>
                  <a:lnTo>
                    <a:pt x="4816592" y="600286"/>
                  </a:lnTo>
                  <a:lnTo>
                    <a:pt x="0" y="600286"/>
                  </a:lnTo>
                  <a:close/>
                </a:path>
              </a:pathLst>
            </a:custGeom>
            <a:solidFill>
              <a:srgbClr val="0F52FB"/>
            </a:solidFill>
          </p:spPr>
        </p:sp>
        <p:sp>
          <p:nvSpPr>
            <p:cNvPr id="8" name="TextBox 8"/>
            <p:cNvSpPr txBox="1"/>
            <p:nvPr/>
          </p:nvSpPr>
          <p:spPr>
            <a:xfrm>
              <a:off x="0" y="-38100"/>
              <a:ext cx="4816593" cy="638386"/>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0" y="91233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rot="-5400000">
            <a:off x="326995" y="5392696"/>
            <a:ext cx="3257427" cy="6531181"/>
          </a:xfrm>
          <a:custGeom>
            <a:avLst/>
            <a:gdLst/>
            <a:ahLst/>
            <a:cxnLst/>
            <a:rect l="l" t="t" r="r" b="b"/>
            <a:pathLst>
              <a:path w="3257427" h="6531181">
                <a:moveTo>
                  <a:pt x="0" y="0"/>
                </a:moveTo>
                <a:lnTo>
                  <a:pt x="3257427" y="0"/>
                </a:lnTo>
                <a:lnTo>
                  <a:pt x="3257427" y="6531181"/>
                </a:lnTo>
                <a:lnTo>
                  <a:pt x="0" y="6531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3354876" y="5382636"/>
            <a:ext cx="3543403" cy="4904364"/>
          </a:xfrm>
          <a:custGeom>
            <a:avLst/>
            <a:gdLst/>
            <a:ahLst/>
            <a:cxnLst/>
            <a:rect l="l" t="t" r="r" b="b"/>
            <a:pathLst>
              <a:path w="3543403" h="4904364">
                <a:moveTo>
                  <a:pt x="0" y="0"/>
                </a:moveTo>
                <a:lnTo>
                  <a:pt x="3543403" y="0"/>
                </a:lnTo>
                <a:lnTo>
                  <a:pt x="3543403" y="4904364"/>
                </a:lnTo>
                <a:lnTo>
                  <a:pt x="0" y="4904364"/>
                </a:lnTo>
                <a:lnTo>
                  <a:pt x="0" y="0"/>
                </a:lnTo>
                <a:close/>
              </a:path>
            </a:pathLst>
          </a:custGeom>
          <a:blipFill>
            <a:blip r:embed="rId11"/>
            <a:stretch>
              <a:fillRect/>
            </a:stretch>
          </a:blipFill>
        </p:spPr>
      </p:sp>
      <p:sp>
        <p:nvSpPr>
          <p:cNvPr id="12" name="Freeform 12"/>
          <p:cNvSpPr/>
          <p:nvPr/>
        </p:nvSpPr>
        <p:spPr>
          <a:xfrm>
            <a:off x="14273778" y="8504517"/>
            <a:ext cx="638837" cy="97423"/>
          </a:xfrm>
          <a:custGeom>
            <a:avLst/>
            <a:gdLst/>
            <a:ahLst/>
            <a:cxnLst/>
            <a:rect l="l" t="t" r="r" b="b"/>
            <a:pathLst>
              <a:path w="638837" h="97423">
                <a:moveTo>
                  <a:pt x="0" y="0"/>
                </a:moveTo>
                <a:lnTo>
                  <a:pt x="638838" y="0"/>
                </a:lnTo>
                <a:lnTo>
                  <a:pt x="638838" y="97423"/>
                </a:lnTo>
                <a:lnTo>
                  <a:pt x="0" y="97423"/>
                </a:lnTo>
                <a:lnTo>
                  <a:pt x="0" y="0"/>
                </a:lnTo>
                <a:close/>
              </a:path>
            </a:pathLst>
          </a:custGeom>
          <a:blipFill>
            <a:blip r:embed="rId12"/>
            <a:stretch>
              <a:fillRect/>
            </a:stretch>
          </a:blipFill>
        </p:spPr>
      </p:sp>
      <p:sp>
        <p:nvSpPr>
          <p:cNvPr id="13" name="TextBox 13"/>
          <p:cNvSpPr txBox="1"/>
          <p:nvPr/>
        </p:nvSpPr>
        <p:spPr>
          <a:xfrm>
            <a:off x="473865" y="3355289"/>
            <a:ext cx="16861635" cy="3230245"/>
          </a:xfrm>
          <a:prstGeom prst="rect">
            <a:avLst/>
          </a:prstGeom>
        </p:spPr>
        <p:txBody>
          <a:bodyPr lIns="0" tIns="0" rIns="0" bIns="0" rtlCol="0" anchor="t">
            <a:spAutoFit/>
          </a:bodyPr>
          <a:lstStyle/>
          <a:p>
            <a:pPr>
              <a:lnSpc>
                <a:spcPts val="8539"/>
              </a:lnSpc>
            </a:pPr>
            <a:r>
              <a:rPr lang="en-US" sz="6999">
                <a:solidFill>
                  <a:srgbClr val="000000"/>
                </a:solidFill>
                <a:latin typeface="Open Sans Bold"/>
              </a:rPr>
              <a:t>Southwest Airlines’ Nonstop Culture: Flying High Transparency and Empowerment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7082" r="-17806"/>
            </a:stretch>
          </a:blipFill>
        </p:spPr>
      </p:sp>
      <p:sp>
        <p:nvSpPr>
          <p:cNvPr id="3" name="Freeform 3"/>
          <p:cNvSpPr/>
          <p:nvPr/>
        </p:nvSpPr>
        <p:spPr>
          <a:xfrm>
            <a:off x="-223958" y="-1581150"/>
            <a:ext cx="3179131" cy="3179131"/>
          </a:xfrm>
          <a:custGeom>
            <a:avLst/>
            <a:gdLst/>
            <a:ahLst/>
            <a:cxnLst/>
            <a:rect l="l" t="t" r="r" b="b"/>
            <a:pathLst>
              <a:path w="3179131" h="3179131">
                <a:moveTo>
                  <a:pt x="0" y="0"/>
                </a:moveTo>
                <a:lnTo>
                  <a:pt x="3179131" y="0"/>
                </a:lnTo>
                <a:lnTo>
                  <a:pt x="3179131" y="3179131"/>
                </a:lnTo>
                <a:lnTo>
                  <a:pt x="0" y="31791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126578" y="-1184972"/>
            <a:ext cx="4754513" cy="4766429"/>
          </a:xfrm>
          <a:custGeom>
            <a:avLst/>
            <a:gdLst/>
            <a:ahLst/>
            <a:cxnLst/>
            <a:rect l="l" t="t" r="r" b="b"/>
            <a:pathLst>
              <a:path w="4754513" h="4766429">
                <a:moveTo>
                  <a:pt x="0" y="0"/>
                </a:moveTo>
                <a:lnTo>
                  <a:pt x="4754513" y="0"/>
                </a:lnTo>
                <a:lnTo>
                  <a:pt x="4754513" y="4766430"/>
                </a:lnTo>
                <a:lnTo>
                  <a:pt x="0" y="47664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12076455" y="-1453348"/>
            <a:ext cx="2892199" cy="5798895"/>
          </a:xfrm>
          <a:custGeom>
            <a:avLst/>
            <a:gdLst/>
            <a:ahLst/>
            <a:cxnLst/>
            <a:rect l="l" t="t" r="r" b="b"/>
            <a:pathLst>
              <a:path w="2892199" h="5798895">
                <a:moveTo>
                  <a:pt x="0" y="0"/>
                </a:moveTo>
                <a:lnTo>
                  <a:pt x="2892199" y="0"/>
                </a:lnTo>
                <a:lnTo>
                  <a:pt x="2892199" y="5798895"/>
                </a:lnTo>
                <a:lnTo>
                  <a:pt x="0" y="57988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0" y="8007790"/>
            <a:ext cx="18288000" cy="2279210"/>
            <a:chOff x="0" y="0"/>
            <a:chExt cx="4816593" cy="600286"/>
          </a:xfrm>
        </p:grpSpPr>
        <p:sp>
          <p:nvSpPr>
            <p:cNvPr id="7" name="Freeform 7"/>
            <p:cNvSpPr/>
            <p:nvPr/>
          </p:nvSpPr>
          <p:spPr>
            <a:xfrm>
              <a:off x="0" y="0"/>
              <a:ext cx="4816592" cy="600286"/>
            </a:xfrm>
            <a:custGeom>
              <a:avLst/>
              <a:gdLst/>
              <a:ahLst/>
              <a:cxnLst/>
              <a:rect l="l" t="t" r="r" b="b"/>
              <a:pathLst>
                <a:path w="4816592" h="600286">
                  <a:moveTo>
                    <a:pt x="0" y="0"/>
                  </a:moveTo>
                  <a:lnTo>
                    <a:pt x="4816592" y="0"/>
                  </a:lnTo>
                  <a:lnTo>
                    <a:pt x="4816592" y="600286"/>
                  </a:lnTo>
                  <a:lnTo>
                    <a:pt x="0" y="600286"/>
                  </a:lnTo>
                  <a:close/>
                </a:path>
              </a:pathLst>
            </a:custGeom>
            <a:solidFill>
              <a:srgbClr val="0F52FB"/>
            </a:solidFill>
          </p:spPr>
        </p:sp>
        <p:sp>
          <p:nvSpPr>
            <p:cNvPr id="8" name="TextBox 8"/>
            <p:cNvSpPr txBox="1"/>
            <p:nvPr/>
          </p:nvSpPr>
          <p:spPr>
            <a:xfrm>
              <a:off x="0" y="-38100"/>
              <a:ext cx="4816593" cy="638386"/>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0" y="91233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rot="-5400000">
            <a:off x="326995" y="5392696"/>
            <a:ext cx="3257427" cy="6531181"/>
          </a:xfrm>
          <a:custGeom>
            <a:avLst/>
            <a:gdLst/>
            <a:ahLst/>
            <a:cxnLst/>
            <a:rect l="l" t="t" r="r" b="b"/>
            <a:pathLst>
              <a:path w="3257427" h="6531181">
                <a:moveTo>
                  <a:pt x="0" y="0"/>
                </a:moveTo>
                <a:lnTo>
                  <a:pt x="3257427" y="0"/>
                </a:lnTo>
                <a:lnTo>
                  <a:pt x="3257427" y="6531181"/>
                </a:lnTo>
                <a:lnTo>
                  <a:pt x="0" y="653118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7959514" y="2052257"/>
            <a:ext cx="2368971" cy="2578472"/>
          </a:xfrm>
          <a:custGeom>
            <a:avLst/>
            <a:gdLst/>
            <a:ahLst/>
            <a:cxnLst/>
            <a:rect l="l" t="t" r="r" b="b"/>
            <a:pathLst>
              <a:path w="2368971" h="2578472">
                <a:moveTo>
                  <a:pt x="0" y="0"/>
                </a:moveTo>
                <a:lnTo>
                  <a:pt x="2368972" y="0"/>
                </a:lnTo>
                <a:lnTo>
                  <a:pt x="2368972" y="2578472"/>
                </a:lnTo>
                <a:lnTo>
                  <a:pt x="0" y="25784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2720276" y="4697404"/>
            <a:ext cx="12847447" cy="1371600"/>
          </a:xfrm>
          <a:prstGeom prst="rect">
            <a:avLst/>
          </a:prstGeom>
        </p:spPr>
        <p:txBody>
          <a:bodyPr lIns="0" tIns="0" rIns="0" bIns="0" rtlCol="0" anchor="t">
            <a:spAutoFit/>
          </a:bodyPr>
          <a:lstStyle/>
          <a:p>
            <a:pPr algn="ctr">
              <a:lnSpc>
                <a:spcPts val="10800"/>
              </a:lnSpc>
            </a:pPr>
            <a:r>
              <a:rPr lang="en-US" sz="9000">
                <a:solidFill>
                  <a:srgbClr val="FBC046"/>
                </a:solidFill>
                <a:latin typeface="Open Sans Bold"/>
              </a:rPr>
              <a:t>Any Questions?</a:t>
            </a:r>
          </a:p>
        </p:txBody>
      </p:sp>
      <p:sp>
        <p:nvSpPr>
          <p:cNvPr id="13" name="TextBox 13"/>
          <p:cNvSpPr txBox="1"/>
          <p:nvPr/>
        </p:nvSpPr>
        <p:spPr>
          <a:xfrm>
            <a:off x="4411853" y="6262519"/>
            <a:ext cx="9464294" cy="511810"/>
          </a:xfrm>
          <a:prstGeom prst="rect">
            <a:avLst/>
          </a:prstGeom>
        </p:spPr>
        <p:txBody>
          <a:bodyPr lIns="0" tIns="0" rIns="0" bIns="0" rtlCol="0" anchor="t">
            <a:spAutoFit/>
          </a:bodyPr>
          <a:lstStyle/>
          <a:p>
            <a:pPr algn="ctr">
              <a:lnSpc>
                <a:spcPts val="4160"/>
              </a:lnSpc>
            </a:pPr>
            <a:r>
              <a:rPr lang="en-US" sz="3200">
                <a:solidFill>
                  <a:srgbClr val="000000"/>
                </a:solidFill>
                <a:latin typeface="Open Sans Light"/>
              </a:rPr>
              <a:t>Feel free to ask us anything!</a:t>
            </a:r>
          </a:p>
        </p:txBody>
      </p:sp>
      <p:sp>
        <p:nvSpPr>
          <p:cNvPr id="14" name="Freeform 14"/>
          <p:cNvSpPr/>
          <p:nvPr/>
        </p:nvSpPr>
        <p:spPr>
          <a:xfrm rot="-5400000">
            <a:off x="15683198" y="7791509"/>
            <a:ext cx="2052257" cy="4114800"/>
          </a:xfrm>
          <a:custGeom>
            <a:avLst/>
            <a:gdLst/>
            <a:ahLst/>
            <a:cxnLst/>
            <a:rect l="l" t="t" r="r" b="b"/>
            <a:pathLst>
              <a:path w="2052257" h="4114800">
                <a:moveTo>
                  <a:pt x="0" y="0"/>
                </a:moveTo>
                <a:lnTo>
                  <a:pt x="2052257" y="0"/>
                </a:lnTo>
                <a:lnTo>
                  <a:pt x="205225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7082" r="-17806"/>
            </a:stretch>
          </a:blipFill>
        </p:spPr>
      </p:sp>
      <p:grpSp>
        <p:nvGrpSpPr>
          <p:cNvPr id="3" name="Group 3"/>
          <p:cNvGrpSpPr/>
          <p:nvPr/>
        </p:nvGrpSpPr>
        <p:grpSpPr>
          <a:xfrm>
            <a:off x="1389711" y="879713"/>
            <a:ext cx="15508577" cy="1529494"/>
            <a:chOff x="0" y="0"/>
            <a:chExt cx="3241977" cy="319732"/>
          </a:xfrm>
        </p:grpSpPr>
        <p:sp>
          <p:nvSpPr>
            <p:cNvPr id="4" name="Freeform 4"/>
            <p:cNvSpPr/>
            <p:nvPr/>
          </p:nvSpPr>
          <p:spPr>
            <a:xfrm>
              <a:off x="0" y="0"/>
              <a:ext cx="3241977" cy="319732"/>
            </a:xfrm>
            <a:custGeom>
              <a:avLst/>
              <a:gdLst/>
              <a:ahLst/>
              <a:cxnLst/>
              <a:rect l="l" t="t" r="r" b="b"/>
              <a:pathLst>
                <a:path w="3241977" h="319732">
                  <a:moveTo>
                    <a:pt x="46925" y="0"/>
                  </a:moveTo>
                  <a:lnTo>
                    <a:pt x="3195052" y="0"/>
                  </a:lnTo>
                  <a:cubicBezTo>
                    <a:pt x="3220968" y="0"/>
                    <a:pt x="3241977" y="21009"/>
                    <a:pt x="3241977" y="46925"/>
                  </a:cubicBezTo>
                  <a:lnTo>
                    <a:pt x="3241977" y="272807"/>
                  </a:lnTo>
                  <a:cubicBezTo>
                    <a:pt x="3241977" y="298723"/>
                    <a:pt x="3220968" y="319732"/>
                    <a:pt x="3195052" y="319732"/>
                  </a:cubicBezTo>
                  <a:lnTo>
                    <a:pt x="46925" y="319732"/>
                  </a:lnTo>
                  <a:cubicBezTo>
                    <a:pt x="21009" y="319732"/>
                    <a:pt x="0" y="298723"/>
                    <a:pt x="0" y="272807"/>
                  </a:cubicBezTo>
                  <a:lnTo>
                    <a:pt x="0" y="46925"/>
                  </a:lnTo>
                  <a:cubicBezTo>
                    <a:pt x="0" y="21009"/>
                    <a:pt x="21009" y="0"/>
                    <a:pt x="46925" y="0"/>
                  </a:cubicBezTo>
                  <a:close/>
                </a:path>
              </a:pathLst>
            </a:custGeom>
            <a:solidFill>
              <a:srgbClr val="F9B61A"/>
            </a:solidFill>
          </p:spPr>
        </p:sp>
        <p:sp>
          <p:nvSpPr>
            <p:cNvPr id="5" name="TextBox 5"/>
            <p:cNvSpPr txBox="1"/>
            <p:nvPr/>
          </p:nvSpPr>
          <p:spPr>
            <a:xfrm>
              <a:off x="0" y="-133350"/>
              <a:ext cx="3241977" cy="453082"/>
            </a:xfrm>
            <a:prstGeom prst="rect">
              <a:avLst/>
            </a:prstGeom>
          </p:spPr>
          <p:txBody>
            <a:bodyPr lIns="50800" tIns="50800" rIns="50800" bIns="50800" rtlCol="0" anchor="ctr"/>
            <a:lstStyle/>
            <a:p>
              <a:pPr algn="ctr">
                <a:lnSpc>
                  <a:spcPts val="9799"/>
                </a:lnSpc>
              </a:pPr>
              <a:r>
                <a:rPr lang="en-US" sz="6999">
                  <a:solidFill>
                    <a:srgbClr val="FFFFFF"/>
                  </a:solidFill>
                  <a:latin typeface="Open Sans Bold Bold"/>
                </a:rPr>
                <a:t>Problem Statement</a:t>
              </a:r>
            </a:p>
          </p:txBody>
        </p:sp>
      </p:grpSp>
      <p:grpSp>
        <p:nvGrpSpPr>
          <p:cNvPr id="6" name="Group 6"/>
          <p:cNvGrpSpPr/>
          <p:nvPr/>
        </p:nvGrpSpPr>
        <p:grpSpPr>
          <a:xfrm>
            <a:off x="0" y="9123398"/>
            <a:ext cx="18288000" cy="1163602"/>
            <a:chOff x="0" y="0"/>
            <a:chExt cx="4816593" cy="306463"/>
          </a:xfrm>
        </p:grpSpPr>
        <p:sp>
          <p:nvSpPr>
            <p:cNvPr id="7" name="Freeform 7"/>
            <p:cNvSpPr/>
            <p:nvPr/>
          </p:nvSpPr>
          <p:spPr>
            <a:xfrm>
              <a:off x="0" y="0"/>
              <a:ext cx="4816592" cy="306463"/>
            </a:xfrm>
            <a:custGeom>
              <a:avLst/>
              <a:gdLst/>
              <a:ahLst/>
              <a:cxnLst/>
              <a:rect l="l" t="t" r="r" b="b"/>
              <a:pathLst>
                <a:path w="4816592" h="306463">
                  <a:moveTo>
                    <a:pt x="0" y="0"/>
                  </a:moveTo>
                  <a:lnTo>
                    <a:pt x="4816592" y="0"/>
                  </a:lnTo>
                  <a:lnTo>
                    <a:pt x="4816592" y="306463"/>
                  </a:lnTo>
                  <a:lnTo>
                    <a:pt x="0" y="306463"/>
                  </a:lnTo>
                  <a:close/>
                </a:path>
              </a:pathLst>
            </a:custGeom>
            <a:solidFill>
              <a:srgbClr val="0F52FB"/>
            </a:solidFill>
          </p:spPr>
        </p:sp>
        <p:sp>
          <p:nvSpPr>
            <p:cNvPr id="8" name="TextBox 8"/>
            <p:cNvSpPr txBox="1"/>
            <p:nvPr/>
          </p:nvSpPr>
          <p:spPr>
            <a:xfrm>
              <a:off x="0" y="-38100"/>
              <a:ext cx="4816593" cy="344563"/>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0" y="91233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690439" y="3221060"/>
            <a:ext cx="12907122" cy="3521029"/>
          </a:xfrm>
          <a:prstGeom prst="rect">
            <a:avLst/>
          </a:prstGeom>
        </p:spPr>
        <p:txBody>
          <a:bodyPr lIns="0" tIns="0" rIns="0" bIns="0" rtlCol="0" anchor="t">
            <a:spAutoFit/>
          </a:bodyPr>
          <a:lstStyle/>
          <a:p>
            <a:pPr algn="ctr">
              <a:lnSpc>
                <a:spcPts val="6993"/>
              </a:lnSpc>
            </a:pPr>
            <a:r>
              <a:rPr lang="en-US" sz="4995">
                <a:solidFill>
                  <a:srgbClr val="000000"/>
                </a:solidFill>
                <a:latin typeface="Open Sans"/>
              </a:rPr>
              <a:t>If Southwest doesn’t address </a:t>
            </a:r>
            <a:r>
              <a:rPr lang="en-US" sz="4995">
                <a:solidFill>
                  <a:srgbClr val="000000"/>
                </a:solidFill>
                <a:latin typeface="Open Sans Bold"/>
              </a:rPr>
              <a:t>current market trends</a:t>
            </a:r>
            <a:r>
              <a:rPr lang="en-US" sz="4995">
                <a:solidFill>
                  <a:srgbClr val="000000"/>
                </a:solidFill>
                <a:latin typeface="Open Sans"/>
              </a:rPr>
              <a:t>, there is opportunity for them to lose their </a:t>
            </a:r>
            <a:r>
              <a:rPr lang="en-US" sz="4995">
                <a:solidFill>
                  <a:srgbClr val="000000"/>
                </a:solidFill>
                <a:latin typeface="Open Sans Bold"/>
              </a:rPr>
              <a:t>competitive edge</a:t>
            </a:r>
            <a:r>
              <a:rPr lang="en-US" sz="4995">
                <a:solidFill>
                  <a:srgbClr val="000000"/>
                </a:solidFill>
                <a:latin typeface="Open Sans"/>
              </a:rPr>
              <a:t> in the airline industry.</a:t>
            </a:r>
          </a:p>
        </p:txBody>
      </p:sp>
      <p:sp>
        <p:nvSpPr>
          <p:cNvPr id="11" name="Freeform 11"/>
          <p:cNvSpPr/>
          <p:nvPr/>
        </p:nvSpPr>
        <p:spPr>
          <a:xfrm rot="-10800000">
            <a:off x="14422503" y="6421503"/>
            <a:ext cx="3865497" cy="3865497"/>
          </a:xfrm>
          <a:custGeom>
            <a:avLst/>
            <a:gdLst/>
            <a:ahLst/>
            <a:cxnLst/>
            <a:rect l="l" t="t" r="r" b="b"/>
            <a:pathLst>
              <a:path w="3865497" h="3865497">
                <a:moveTo>
                  <a:pt x="0" y="0"/>
                </a:moveTo>
                <a:lnTo>
                  <a:pt x="3865497" y="0"/>
                </a:lnTo>
                <a:lnTo>
                  <a:pt x="3865497" y="3865497"/>
                </a:lnTo>
                <a:lnTo>
                  <a:pt x="0" y="386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5400000">
            <a:off x="13658766" y="7054144"/>
            <a:ext cx="2151642" cy="4314069"/>
          </a:xfrm>
          <a:custGeom>
            <a:avLst/>
            <a:gdLst/>
            <a:ahLst/>
            <a:cxnLst/>
            <a:rect l="l" t="t" r="r" b="b"/>
            <a:pathLst>
              <a:path w="2151642" h="4314069">
                <a:moveTo>
                  <a:pt x="0" y="0"/>
                </a:moveTo>
                <a:lnTo>
                  <a:pt x="2151642" y="0"/>
                </a:lnTo>
                <a:lnTo>
                  <a:pt x="2151642" y="4314070"/>
                </a:lnTo>
                <a:lnTo>
                  <a:pt x="0" y="43140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509491" y="6421503"/>
            <a:ext cx="6062433" cy="3864801"/>
          </a:xfrm>
          <a:custGeom>
            <a:avLst/>
            <a:gdLst/>
            <a:ahLst/>
            <a:cxnLst/>
            <a:rect l="l" t="t" r="r" b="b"/>
            <a:pathLst>
              <a:path w="6062433" h="3864801">
                <a:moveTo>
                  <a:pt x="0" y="0"/>
                </a:moveTo>
                <a:lnTo>
                  <a:pt x="6062433" y="0"/>
                </a:lnTo>
                <a:lnTo>
                  <a:pt x="6062433" y="3864800"/>
                </a:lnTo>
                <a:lnTo>
                  <a:pt x="0" y="386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6355251" y="8896928"/>
            <a:ext cx="1906945" cy="1072656"/>
          </a:xfrm>
          <a:custGeom>
            <a:avLst/>
            <a:gdLst/>
            <a:ahLst/>
            <a:cxnLst/>
            <a:rect l="l" t="t" r="r" b="b"/>
            <a:pathLst>
              <a:path w="1906945" h="1072656">
                <a:moveTo>
                  <a:pt x="0" y="0"/>
                </a:moveTo>
                <a:lnTo>
                  <a:pt x="1906945" y="0"/>
                </a:lnTo>
                <a:lnTo>
                  <a:pt x="1906945" y="1072656"/>
                </a:lnTo>
                <a:lnTo>
                  <a:pt x="0" y="1072656"/>
                </a:lnTo>
                <a:lnTo>
                  <a:pt x="0" y="0"/>
                </a:lnTo>
                <a:close/>
              </a:path>
            </a:pathLst>
          </a:custGeom>
          <a:blipFill>
            <a:blip r:embed="rId11"/>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3"/>
            <a:stretch>
              <a:fillRect l="-7082" r="-17806"/>
            </a:stretch>
          </a:blipFill>
        </p:spPr>
      </p:sp>
      <p:sp>
        <p:nvSpPr>
          <p:cNvPr id="3" name="Freeform 3"/>
          <p:cNvSpPr/>
          <p:nvPr/>
        </p:nvSpPr>
        <p:spPr>
          <a:xfrm>
            <a:off x="15591982" y="-1141027"/>
            <a:ext cx="4104513" cy="4114800"/>
          </a:xfrm>
          <a:custGeom>
            <a:avLst/>
            <a:gdLst/>
            <a:ahLst/>
            <a:cxnLst/>
            <a:rect l="l" t="t" r="r" b="b"/>
            <a:pathLst>
              <a:path w="4104513" h="4114800">
                <a:moveTo>
                  <a:pt x="0" y="0"/>
                </a:moveTo>
                <a:lnTo>
                  <a:pt x="4104513" y="0"/>
                </a:lnTo>
                <a:lnTo>
                  <a:pt x="41045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8569370" y="1766216"/>
            <a:ext cx="8488824" cy="1529494"/>
            <a:chOff x="0" y="0"/>
            <a:chExt cx="1774539" cy="319732"/>
          </a:xfrm>
        </p:grpSpPr>
        <p:sp>
          <p:nvSpPr>
            <p:cNvPr id="5" name="Freeform 5"/>
            <p:cNvSpPr/>
            <p:nvPr/>
          </p:nvSpPr>
          <p:spPr>
            <a:xfrm>
              <a:off x="0" y="0"/>
              <a:ext cx="1774539" cy="319732"/>
            </a:xfrm>
            <a:custGeom>
              <a:avLst/>
              <a:gdLst/>
              <a:ahLst/>
              <a:cxnLst/>
              <a:rect l="l" t="t" r="r" b="b"/>
              <a:pathLst>
                <a:path w="1774539" h="319732">
                  <a:moveTo>
                    <a:pt x="85729" y="0"/>
                  </a:moveTo>
                  <a:lnTo>
                    <a:pt x="1688810" y="0"/>
                  </a:lnTo>
                  <a:cubicBezTo>
                    <a:pt x="1711546" y="0"/>
                    <a:pt x="1733352" y="9032"/>
                    <a:pt x="1749429" y="25110"/>
                  </a:cubicBezTo>
                  <a:cubicBezTo>
                    <a:pt x="1765507" y="41187"/>
                    <a:pt x="1774539" y="62992"/>
                    <a:pt x="1774539" y="85729"/>
                  </a:cubicBezTo>
                  <a:lnTo>
                    <a:pt x="1774539" y="234003"/>
                  </a:lnTo>
                  <a:cubicBezTo>
                    <a:pt x="1774539" y="281349"/>
                    <a:pt x="1736156" y="319732"/>
                    <a:pt x="1688810" y="319732"/>
                  </a:cubicBezTo>
                  <a:lnTo>
                    <a:pt x="85729" y="319732"/>
                  </a:lnTo>
                  <a:cubicBezTo>
                    <a:pt x="38382" y="319732"/>
                    <a:pt x="0" y="281349"/>
                    <a:pt x="0" y="234003"/>
                  </a:cubicBezTo>
                  <a:lnTo>
                    <a:pt x="0" y="85729"/>
                  </a:lnTo>
                  <a:cubicBezTo>
                    <a:pt x="0" y="38382"/>
                    <a:pt x="38382" y="0"/>
                    <a:pt x="85729" y="0"/>
                  </a:cubicBezTo>
                  <a:close/>
                </a:path>
              </a:pathLst>
            </a:custGeom>
            <a:solidFill>
              <a:srgbClr val="F9B61A"/>
            </a:solidFill>
          </p:spPr>
        </p:sp>
        <p:sp>
          <p:nvSpPr>
            <p:cNvPr id="6" name="TextBox 6"/>
            <p:cNvSpPr txBox="1"/>
            <p:nvPr/>
          </p:nvSpPr>
          <p:spPr>
            <a:xfrm>
              <a:off x="0" y="-133350"/>
              <a:ext cx="1774539" cy="453082"/>
            </a:xfrm>
            <a:prstGeom prst="rect">
              <a:avLst/>
            </a:prstGeom>
          </p:spPr>
          <p:txBody>
            <a:bodyPr lIns="50800" tIns="50800" rIns="50800" bIns="50800" rtlCol="0" anchor="ctr"/>
            <a:lstStyle/>
            <a:p>
              <a:pPr algn="ctr">
                <a:lnSpc>
                  <a:spcPts val="9799"/>
                </a:lnSpc>
              </a:pPr>
              <a:r>
                <a:rPr lang="en-US" sz="6999">
                  <a:solidFill>
                    <a:srgbClr val="FFFFFF"/>
                  </a:solidFill>
                  <a:latin typeface="Open Sans Bold Bold"/>
                </a:rPr>
                <a:t>Market Trends</a:t>
              </a:r>
            </a:p>
          </p:txBody>
        </p:sp>
      </p:grpSp>
      <p:grpSp>
        <p:nvGrpSpPr>
          <p:cNvPr id="7" name="Group 7"/>
          <p:cNvGrpSpPr/>
          <p:nvPr/>
        </p:nvGrpSpPr>
        <p:grpSpPr>
          <a:xfrm>
            <a:off x="0" y="9123398"/>
            <a:ext cx="18288000" cy="1163602"/>
            <a:chOff x="0" y="0"/>
            <a:chExt cx="4816593" cy="306463"/>
          </a:xfrm>
        </p:grpSpPr>
        <p:sp>
          <p:nvSpPr>
            <p:cNvPr id="8" name="Freeform 8"/>
            <p:cNvSpPr/>
            <p:nvPr/>
          </p:nvSpPr>
          <p:spPr>
            <a:xfrm>
              <a:off x="0" y="0"/>
              <a:ext cx="4816592" cy="306463"/>
            </a:xfrm>
            <a:custGeom>
              <a:avLst/>
              <a:gdLst/>
              <a:ahLst/>
              <a:cxnLst/>
              <a:rect l="l" t="t" r="r" b="b"/>
              <a:pathLst>
                <a:path w="4816592" h="306463">
                  <a:moveTo>
                    <a:pt x="0" y="0"/>
                  </a:moveTo>
                  <a:lnTo>
                    <a:pt x="4816592" y="0"/>
                  </a:lnTo>
                  <a:lnTo>
                    <a:pt x="4816592" y="306463"/>
                  </a:lnTo>
                  <a:lnTo>
                    <a:pt x="0" y="306463"/>
                  </a:lnTo>
                  <a:close/>
                </a:path>
              </a:pathLst>
            </a:custGeom>
            <a:solidFill>
              <a:srgbClr val="0F52FB"/>
            </a:solidFill>
          </p:spPr>
        </p:sp>
        <p:sp>
          <p:nvSpPr>
            <p:cNvPr id="9" name="TextBox 9"/>
            <p:cNvSpPr txBox="1"/>
            <p:nvPr/>
          </p:nvSpPr>
          <p:spPr>
            <a:xfrm>
              <a:off x="0" y="-38100"/>
              <a:ext cx="4816593" cy="344563"/>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2746668" y="3982549"/>
            <a:ext cx="13608583" cy="3787775"/>
          </a:xfrm>
          <a:prstGeom prst="rect">
            <a:avLst/>
          </a:prstGeom>
        </p:spPr>
        <p:txBody>
          <a:bodyPr lIns="0" tIns="0" rIns="0" bIns="0" rtlCol="0" anchor="t">
            <a:spAutoFit/>
          </a:bodyPr>
          <a:lstStyle/>
          <a:p>
            <a:pPr marL="1079501" lvl="1" indent="-539750" algn="just">
              <a:lnSpc>
                <a:spcPts val="10300"/>
              </a:lnSpc>
              <a:buFont typeface="Arial"/>
              <a:buChar char="•"/>
            </a:pPr>
            <a:r>
              <a:rPr lang="en-US" sz="5000">
                <a:solidFill>
                  <a:srgbClr val="000000"/>
                </a:solidFill>
                <a:latin typeface="Open Sans Light"/>
              </a:rPr>
              <a:t>Increase in </a:t>
            </a:r>
            <a:r>
              <a:rPr lang="en-US" sz="5000">
                <a:solidFill>
                  <a:srgbClr val="000000"/>
                </a:solidFill>
                <a:latin typeface="Open Sans Bold"/>
              </a:rPr>
              <a:t>automation</a:t>
            </a:r>
          </a:p>
          <a:p>
            <a:pPr marL="1079501" lvl="1" indent="-539750" algn="just">
              <a:lnSpc>
                <a:spcPts val="10300"/>
              </a:lnSpc>
              <a:buFont typeface="Arial"/>
              <a:buChar char="•"/>
            </a:pPr>
            <a:r>
              <a:rPr lang="en-US" sz="5000">
                <a:solidFill>
                  <a:srgbClr val="000000"/>
                </a:solidFill>
                <a:latin typeface="Open Sans Light"/>
              </a:rPr>
              <a:t>Competitors </a:t>
            </a:r>
            <a:r>
              <a:rPr lang="en-US" sz="5000">
                <a:solidFill>
                  <a:srgbClr val="000000"/>
                </a:solidFill>
                <a:latin typeface="Open Sans Bold"/>
              </a:rPr>
              <a:t>imitating</a:t>
            </a:r>
            <a:r>
              <a:rPr lang="en-US" sz="5000">
                <a:solidFill>
                  <a:srgbClr val="000000"/>
                </a:solidFill>
                <a:latin typeface="Open Sans Light"/>
              </a:rPr>
              <a:t> culture</a:t>
            </a:r>
          </a:p>
          <a:p>
            <a:pPr marL="1079501" lvl="1" indent="-539750" algn="just">
              <a:lnSpc>
                <a:spcPts val="10300"/>
              </a:lnSpc>
              <a:buFont typeface="Arial"/>
              <a:buChar char="•"/>
            </a:pPr>
            <a:r>
              <a:rPr lang="en-US" sz="5000">
                <a:solidFill>
                  <a:srgbClr val="000000"/>
                </a:solidFill>
                <a:latin typeface="Open Sans Light"/>
              </a:rPr>
              <a:t>Increase in </a:t>
            </a:r>
            <a:r>
              <a:rPr lang="en-US" sz="5000">
                <a:solidFill>
                  <a:srgbClr val="000000"/>
                </a:solidFill>
                <a:latin typeface="Open Sans Bold"/>
              </a:rPr>
              <a:t>demand </a:t>
            </a:r>
            <a:r>
              <a:rPr lang="en-US" sz="5000">
                <a:solidFill>
                  <a:srgbClr val="000000"/>
                </a:solidFill>
                <a:latin typeface="Open Sans"/>
              </a:rPr>
              <a:t>due to globalization</a:t>
            </a:r>
          </a:p>
        </p:txBody>
      </p:sp>
      <p:sp>
        <p:nvSpPr>
          <p:cNvPr id="11" name="Freeform 11"/>
          <p:cNvSpPr/>
          <p:nvPr/>
        </p:nvSpPr>
        <p:spPr>
          <a:xfrm>
            <a:off x="-1290177" y="-1028700"/>
            <a:ext cx="4104513" cy="4114800"/>
          </a:xfrm>
          <a:custGeom>
            <a:avLst/>
            <a:gdLst/>
            <a:ahLst/>
            <a:cxnLst/>
            <a:rect l="l" t="t" r="r" b="b"/>
            <a:pathLst>
              <a:path w="4104513" h="4114800">
                <a:moveTo>
                  <a:pt x="0" y="0"/>
                </a:moveTo>
                <a:lnTo>
                  <a:pt x="4104513" y="0"/>
                </a:lnTo>
                <a:lnTo>
                  <a:pt x="41045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0" y="91233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6355251" y="8896928"/>
            <a:ext cx="1906945" cy="1072656"/>
          </a:xfrm>
          <a:custGeom>
            <a:avLst/>
            <a:gdLst/>
            <a:ahLst/>
            <a:cxnLst/>
            <a:rect l="l" t="t" r="r" b="b"/>
            <a:pathLst>
              <a:path w="1906945" h="1072656">
                <a:moveTo>
                  <a:pt x="0" y="0"/>
                </a:moveTo>
                <a:lnTo>
                  <a:pt x="1906945" y="0"/>
                </a:lnTo>
                <a:lnTo>
                  <a:pt x="1906945" y="1072656"/>
                </a:lnTo>
                <a:lnTo>
                  <a:pt x="0" y="1072656"/>
                </a:lnTo>
                <a:lnTo>
                  <a:pt x="0" y="0"/>
                </a:lnTo>
                <a:close/>
              </a:path>
            </a:pathLst>
          </a:custGeom>
          <a:blipFill>
            <a:blip r:embed="rId10"/>
            <a:stretch>
              <a:fillRect/>
            </a:stretch>
          </a:blipFill>
        </p:spPr>
      </p:sp>
      <p:sp>
        <p:nvSpPr>
          <p:cNvPr id="14" name="Freeform 14"/>
          <p:cNvSpPr/>
          <p:nvPr/>
        </p:nvSpPr>
        <p:spPr>
          <a:xfrm>
            <a:off x="762080" y="718408"/>
            <a:ext cx="5546349" cy="2095617"/>
          </a:xfrm>
          <a:custGeom>
            <a:avLst/>
            <a:gdLst/>
            <a:ahLst/>
            <a:cxnLst/>
            <a:rect l="l" t="t" r="r" b="b"/>
            <a:pathLst>
              <a:path w="5546349" h="2095617">
                <a:moveTo>
                  <a:pt x="0" y="0"/>
                </a:moveTo>
                <a:lnTo>
                  <a:pt x="5546349" y="0"/>
                </a:lnTo>
                <a:lnTo>
                  <a:pt x="5546349" y="2095617"/>
                </a:lnTo>
                <a:lnTo>
                  <a:pt x="0" y="20956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3"/>
            <a:stretch>
              <a:fillRect l="-7082" r="-17806"/>
            </a:stretch>
          </a:blipFill>
        </p:spPr>
      </p:sp>
      <p:grpSp>
        <p:nvGrpSpPr>
          <p:cNvPr id="3" name="Group 3"/>
          <p:cNvGrpSpPr/>
          <p:nvPr/>
        </p:nvGrpSpPr>
        <p:grpSpPr>
          <a:xfrm>
            <a:off x="0" y="9123398"/>
            <a:ext cx="18288000" cy="1163602"/>
            <a:chOff x="0" y="0"/>
            <a:chExt cx="4816593" cy="306463"/>
          </a:xfrm>
        </p:grpSpPr>
        <p:sp>
          <p:nvSpPr>
            <p:cNvPr id="4" name="Freeform 4"/>
            <p:cNvSpPr/>
            <p:nvPr/>
          </p:nvSpPr>
          <p:spPr>
            <a:xfrm>
              <a:off x="0" y="0"/>
              <a:ext cx="4816592" cy="306463"/>
            </a:xfrm>
            <a:custGeom>
              <a:avLst/>
              <a:gdLst/>
              <a:ahLst/>
              <a:cxnLst/>
              <a:rect l="l" t="t" r="r" b="b"/>
              <a:pathLst>
                <a:path w="4816592" h="306463">
                  <a:moveTo>
                    <a:pt x="0" y="0"/>
                  </a:moveTo>
                  <a:lnTo>
                    <a:pt x="4816592" y="0"/>
                  </a:lnTo>
                  <a:lnTo>
                    <a:pt x="4816592" y="306463"/>
                  </a:lnTo>
                  <a:lnTo>
                    <a:pt x="0" y="306463"/>
                  </a:lnTo>
                  <a:close/>
                </a:path>
              </a:pathLst>
            </a:custGeom>
            <a:solidFill>
              <a:srgbClr val="0F52FB"/>
            </a:solidFill>
          </p:spPr>
        </p:sp>
        <p:sp>
          <p:nvSpPr>
            <p:cNvPr id="5" name="TextBox 5"/>
            <p:cNvSpPr txBox="1"/>
            <p:nvPr/>
          </p:nvSpPr>
          <p:spPr>
            <a:xfrm>
              <a:off x="0" y="-38100"/>
              <a:ext cx="4816593" cy="344563"/>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flipH="1">
            <a:off x="14147396" y="9123398"/>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7579641" y="698394"/>
            <a:ext cx="9808307" cy="1529494"/>
            <a:chOff x="0" y="0"/>
            <a:chExt cx="2050369" cy="319732"/>
          </a:xfrm>
        </p:grpSpPr>
        <p:sp>
          <p:nvSpPr>
            <p:cNvPr id="8" name="Freeform 8"/>
            <p:cNvSpPr/>
            <p:nvPr/>
          </p:nvSpPr>
          <p:spPr>
            <a:xfrm>
              <a:off x="0" y="0"/>
              <a:ext cx="2050369" cy="319732"/>
            </a:xfrm>
            <a:custGeom>
              <a:avLst/>
              <a:gdLst/>
              <a:ahLst/>
              <a:cxnLst/>
              <a:rect l="l" t="t" r="r" b="b"/>
              <a:pathLst>
                <a:path w="2050369" h="319732">
                  <a:moveTo>
                    <a:pt x="74196" y="0"/>
                  </a:moveTo>
                  <a:lnTo>
                    <a:pt x="1976173" y="0"/>
                  </a:lnTo>
                  <a:cubicBezTo>
                    <a:pt x="1995851" y="0"/>
                    <a:pt x="2014723" y="7817"/>
                    <a:pt x="2028637" y="21732"/>
                  </a:cubicBezTo>
                  <a:cubicBezTo>
                    <a:pt x="2042552" y="35646"/>
                    <a:pt x="2050369" y="54518"/>
                    <a:pt x="2050369" y="74196"/>
                  </a:cubicBezTo>
                  <a:lnTo>
                    <a:pt x="2050369" y="245535"/>
                  </a:lnTo>
                  <a:cubicBezTo>
                    <a:pt x="2050369" y="286513"/>
                    <a:pt x="2017150" y="319732"/>
                    <a:pt x="1976173" y="319732"/>
                  </a:cubicBezTo>
                  <a:lnTo>
                    <a:pt x="74196" y="319732"/>
                  </a:lnTo>
                  <a:cubicBezTo>
                    <a:pt x="33219" y="319732"/>
                    <a:pt x="0" y="286513"/>
                    <a:pt x="0" y="245535"/>
                  </a:cubicBezTo>
                  <a:lnTo>
                    <a:pt x="0" y="74196"/>
                  </a:lnTo>
                  <a:cubicBezTo>
                    <a:pt x="0" y="33219"/>
                    <a:pt x="33219" y="0"/>
                    <a:pt x="74196" y="0"/>
                  </a:cubicBezTo>
                  <a:close/>
                </a:path>
              </a:pathLst>
            </a:custGeom>
            <a:solidFill>
              <a:srgbClr val="F9B61A"/>
            </a:solidFill>
          </p:spPr>
        </p:sp>
        <p:sp>
          <p:nvSpPr>
            <p:cNvPr id="9" name="TextBox 9"/>
            <p:cNvSpPr txBox="1"/>
            <p:nvPr/>
          </p:nvSpPr>
          <p:spPr>
            <a:xfrm>
              <a:off x="0" y="-133350"/>
              <a:ext cx="2050369" cy="453082"/>
            </a:xfrm>
            <a:prstGeom prst="rect">
              <a:avLst/>
            </a:prstGeom>
          </p:spPr>
          <p:txBody>
            <a:bodyPr lIns="50800" tIns="50800" rIns="50800" bIns="50800" rtlCol="0" anchor="ctr"/>
            <a:lstStyle/>
            <a:p>
              <a:pPr algn="ctr">
                <a:lnSpc>
                  <a:spcPts val="9799"/>
                </a:lnSpc>
              </a:pPr>
              <a:r>
                <a:rPr lang="en-US" sz="6999">
                  <a:solidFill>
                    <a:srgbClr val="FFFFFF"/>
                  </a:solidFill>
                  <a:latin typeface="Open Sans Bold Bold"/>
                </a:rPr>
                <a:t>Competitive Edge</a:t>
              </a:r>
            </a:p>
          </p:txBody>
        </p:sp>
      </p:grpSp>
      <p:sp>
        <p:nvSpPr>
          <p:cNvPr id="10" name="Freeform 10"/>
          <p:cNvSpPr/>
          <p:nvPr/>
        </p:nvSpPr>
        <p:spPr>
          <a:xfrm>
            <a:off x="16355251" y="8896928"/>
            <a:ext cx="1906945" cy="1072656"/>
          </a:xfrm>
          <a:custGeom>
            <a:avLst/>
            <a:gdLst/>
            <a:ahLst/>
            <a:cxnLst/>
            <a:rect l="l" t="t" r="r" b="b"/>
            <a:pathLst>
              <a:path w="1906945" h="1072656">
                <a:moveTo>
                  <a:pt x="0" y="0"/>
                </a:moveTo>
                <a:lnTo>
                  <a:pt x="1906945" y="0"/>
                </a:lnTo>
                <a:lnTo>
                  <a:pt x="1906945" y="1072656"/>
                </a:lnTo>
                <a:lnTo>
                  <a:pt x="0" y="1072656"/>
                </a:lnTo>
                <a:lnTo>
                  <a:pt x="0" y="0"/>
                </a:lnTo>
                <a:close/>
              </a:path>
            </a:pathLst>
          </a:custGeom>
          <a:blipFill>
            <a:blip r:embed="rId6"/>
            <a:stretch>
              <a:fillRect/>
            </a:stretch>
          </a:blipFill>
        </p:spPr>
      </p:sp>
      <p:sp>
        <p:nvSpPr>
          <p:cNvPr id="11" name="TextBox 11"/>
          <p:cNvSpPr txBox="1"/>
          <p:nvPr/>
        </p:nvSpPr>
        <p:spPr>
          <a:xfrm>
            <a:off x="7579641" y="2624416"/>
            <a:ext cx="9729083" cy="5486400"/>
          </a:xfrm>
          <a:prstGeom prst="rect">
            <a:avLst/>
          </a:prstGeom>
        </p:spPr>
        <p:txBody>
          <a:bodyPr lIns="0" tIns="0" rIns="0" bIns="0" rtlCol="0" anchor="t">
            <a:spAutoFit/>
          </a:bodyPr>
          <a:lstStyle/>
          <a:p>
            <a:pPr marL="971550" lvl="1" indent="-485775">
              <a:lnSpc>
                <a:spcPts val="5400"/>
              </a:lnSpc>
              <a:buFont typeface="Arial"/>
              <a:buChar char="•"/>
            </a:pPr>
            <a:r>
              <a:rPr lang="en-US" sz="4500">
                <a:solidFill>
                  <a:srgbClr val="000000"/>
                </a:solidFill>
                <a:latin typeface="Open Sans Light"/>
              </a:rPr>
              <a:t>Southwest's </a:t>
            </a:r>
            <a:r>
              <a:rPr lang="en-US" sz="4500">
                <a:solidFill>
                  <a:srgbClr val="000000"/>
                </a:solidFill>
                <a:latin typeface="Open Sans Bold"/>
              </a:rPr>
              <a:t>distinctive culture </a:t>
            </a:r>
            <a:r>
              <a:rPr lang="en-US" sz="4500">
                <a:solidFill>
                  <a:srgbClr val="000000"/>
                </a:solidFill>
                <a:latin typeface="Open Sans Light"/>
              </a:rPr>
              <a:t>sets it apart in the airline industry</a:t>
            </a:r>
          </a:p>
          <a:p>
            <a:pPr>
              <a:lnSpc>
                <a:spcPts val="5400"/>
              </a:lnSpc>
            </a:pPr>
            <a:endParaRPr lang="en-US" sz="4500">
              <a:solidFill>
                <a:srgbClr val="000000"/>
              </a:solidFill>
              <a:latin typeface="Open Sans Light"/>
            </a:endParaRPr>
          </a:p>
          <a:p>
            <a:pPr marL="971550" lvl="1" indent="-485775">
              <a:lnSpc>
                <a:spcPts val="5400"/>
              </a:lnSpc>
              <a:buFont typeface="Arial"/>
              <a:buChar char="•"/>
            </a:pPr>
            <a:r>
              <a:rPr lang="en-US" sz="4500">
                <a:solidFill>
                  <a:srgbClr val="000000"/>
                </a:solidFill>
                <a:latin typeface="Open Sans Bold"/>
              </a:rPr>
              <a:t>Protecting </a:t>
            </a:r>
            <a:r>
              <a:rPr lang="en-US" sz="4500">
                <a:solidFill>
                  <a:srgbClr val="000000"/>
                </a:solidFill>
                <a:latin typeface="Open Sans Light"/>
              </a:rPr>
              <a:t>this culture is paramount for maintaining employee loyalty, </a:t>
            </a:r>
            <a:r>
              <a:rPr lang="en-US" sz="4500">
                <a:solidFill>
                  <a:srgbClr val="000000"/>
                </a:solidFill>
                <a:latin typeface="Open Sans Bold"/>
              </a:rPr>
              <a:t>positive brand perception</a:t>
            </a:r>
            <a:r>
              <a:rPr lang="en-US" sz="4500">
                <a:solidFill>
                  <a:srgbClr val="000000"/>
                </a:solidFill>
                <a:latin typeface="Open Sans Light"/>
              </a:rPr>
              <a:t>, and long-term success</a:t>
            </a:r>
          </a:p>
        </p:txBody>
      </p:sp>
      <p:sp>
        <p:nvSpPr>
          <p:cNvPr id="12" name="Freeform 12"/>
          <p:cNvSpPr/>
          <p:nvPr/>
        </p:nvSpPr>
        <p:spPr>
          <a:xfrm>
            <a:off x="-830894" y="-301227"/>
            <a:ext cx="3865497" cy="3865497"/>
          </a:xfrm>
          <a:custGeom>
            <a:avLst/>
            <a:gdLst/>
            <a:ahLst/>
            <a:cxnLst/>
            <a:rect l="l" t="t" r="r" b="b"/>
            <a:pathLst>
              <a:path w="3865497" h="3865497">
                <a:moveTo>
                  <a:pt x="0" y="0"/>
                </a:moveTo>
                <a:lnTo>
                  <a:pt x="3865497" y="0"/>
                </a:lnTo>
                <a:lnTo>
                  <a:pt x="3865497" y="3865498"/>
                </a:lnTo>
                <a:lnTo>
                  <a:pt x="0" y="38654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5400000">
            <a:off x="1646698" y="-1382440"/>
            <a:ext cx="2151642" cy="4314069"/>
          </a:xfrm>
          <a:custGeom>
            <a:avLst/>
            <a:gdLst/>
            <a:ahLst/>
            <a:cxnLst/>
            <a:rect l="l" t="t" r="r" b="b"/>
            <a:pathLst>
              <a:path w="2151642" h="4314069">
                <a:moveTo>
                  <a:pt x="0" y="0"/>
                </a:moveTo>
                <a:lnTo>
                  <a:pt x="2151642" y="0"/>
                </a:lnTo>
                <a:lnTo>
                  <a:pt x="2151642" y="4314069"/>
                </a:lnTo>
                <a:lnTo>
                  <a:pt x="0" y="43140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11060" y="2779958"/>
            <a:ext cx="7982691" cy="6815223"/>
          </a:xfrm>
          <a:custGeom>
            <a:avLst/>
            <a:gdLst/>
            <a:ahLst/>
            <a:cxnLst/>
            <a:rect l="l" t="t" r="r" b="b"/>
            <a:pathLst>
              <a:path w="7982691" h="6815223">
                <a:moveTo>
                  <a:pt x="0" y="0"/>
                </a:moveTo>
                <a:lnTo>
                  <a:pt x="7982691" y="0"/>
                </a:lnTo>
                <a:lnTo>
                  <a:pt x="7982691" y="6815223"/>
                </a:lnTo>
                <a:lnTo>
                  <a:pt x="0" y="68152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7082" r="-17806"/>
            </a:stretch>
          </a:blipFill>
        </p:spPr>
      </p:sp>
      <p:grpSp>
        <p:nvGrpSpPr>
          <p:cNvPr id="3" name="Group 3"/>
          <p:cNvGrpSpPr/>
          <p:nvPr/>
        </p:nvGrpSpPr>
        <p:grpSpPr>
          <a:xfrm>
            <a:off x="0" y="9123398"/>
            <a:ext cx="18288000" cy="1163602"/>
            <a:chOff x="0" y="0"/>
            <a:chExt cx="4816593" cy="306463"/>
          </a:xfrm>
        </p:grpSpPr>
        <p:sp>
          <p:nvSpPr>
            <p:cNvPr id="4" name="Freeform 4"/>
            <p:cNvSpPr/>
            <p:nvPr/>
          </p:nvSpPr>
          <p:spPr>
            <a:xfrm>
              <a:off x="0" y="0"/>
              <a:ext cx="4816592" cy="306463"/>
            </a:xfrm>
            <a:custGeom>
              <a:avLst/>
              <a:gdLst/>
              <a:ahLst/>
              <a:cxnLst/>
              <a:rect l="l" t="t" r="r" b="b"/>
              <a:pathLst>
                <a:path w="4816592" h="306463">
                  <a:moveTo>
                    <a:pt x="0" y="0"/>
                  </a:moveTo>
                  <a:lnTo>
                    <a:pt x="4816592" y="0"/>
                  </a:lnTo>
                  <a:lnTo>
                    <a:pt x="4816592" y="306463"/>
                  </a:lnTo>
                  <a:lnTo>
                    <a:pt x="0" y="306463"/>
                  </a:lnTo>
                  <a:close/>
                </a:path>
              </a:pathLst>
            </a:custGeom>
            <a:solidFill>
              <a:srgbClr val="0F52FB"/>
            </a:solidFill>
          </p:spPr>
        </p:sp>
        <p:sp>
          <p:nvSpPr>
            <p:cNvPr id="5" name="TextBox 5"/>
            <p:cNvSpPr txBox="1"/>
            <p:nvPr/>
          </p:nvSpPr>
          <p:spPr>
            <a:xfrm>
              <a:off x="0" y="-38100"/>
              <a:ext cx="4816593" cy="344563"/>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rot="2545652">
            <a:off x="15003578" y="-2206677"/>
            <a:ext cx="4610292" cy="4621847"/>
          </a:xfrm>
          <a:custGeom>
            <a:avLst/>
            <a:gdLst/>
            <a:ahLst/>
            <a:cxnLst/>
            <a:rect l="l" t="t" r="r" b="b"/>
            <a:pathLst>
              <a:path w="4610292" h="4621847">
                <a:moveTo>
                  <a:pt x="0" y="0"/>
                </a:moveTo>
                <a:lnTo>
                  <a:pt x="4610292" y="0"/>
                </a:lnTo>
                <a:lnTo>
                  <a:pt x="4610292" y="4621847"/>
                </a:lnTo>
                <a:lnTo>
                  <a:pt x="0" y="46218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0" y="91233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355251" y="8896928"/>
            <a:ext cx="1906945" cy="1072656"/>
          </a:xfrm>
          <a:custGeom>
            <a:avLst/>
            <a:gdLst/>
            <a:ahLst/>
            <a:cxnLst/>
            <a:rect l="l" t="t" r="r" b="b"/>
            <a:pathLst>
              <a:path w="1906945" h="1072656">
                <a:moveTo>
                  <a:pt x="0" y="0"/>
                </a:moveTo>
                <a:lnTo>
                  <a:pt x="1906945" y="0"/>
                </a:lnTo>
                <a:lnTo>
                  <a:pt x="1906945" y="1072656"/>
                </a:lnTo>
                <a:lnTo>
                  <a:pt x="0" y="1072656"/>
                </a:lnTo>
                <a:lnTo>
                  <a:pt x="0" y="0"/>
                </a:lnTo>
                <a:close/>
              </a:path>
            </a:pathLst>
          </a:custGeom>
          <a:blipFill>
            <a:blip r:embed="rId7"/>
            <a:stretch>
              <a:fillRect/>
            </a:stretch>
          </a:blipFill>
        </p:spPr>
      </p:sp>
      <p:sp>
        <p:nvSpPr>
          <p:cNvPr id="9" name="Freeform 9"/>
          <p:cNvSpPr/>
          <p:nvPr/>
        </p:nvSpPr>
        <p:spPr>
          <a:xfrm rot="-5400000">
            <a:off x="0" y="6500232"/>
            <a:ext cx="3865497" cy="3865497"/>
          </a:xfrm>
          <a:custGeom>
            <a:avLst/>
            <a:gdLst/>
            <a:ahLst/>
            <a:cxnLst/>
            <a:rect l="l" t="t" r="r" b="b"/>
            <a:pathLst>
              <a:path w="3865497" h="3865497">
                <a:moveTo>
                  <a:pt x="0" y="0"/>
                </a:moveTo>
                <a:lnTo>
                  <a:pt x="3865497" y="0"/>
                </a:lnTo>
                <a:lnTo>
                  <a:pt x="3865497" y="3865497"/>
                </a:lnTo>
                <a:lnTo>
                  <a:pt x="0" y="3865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96517" y="7812550"/>
            <a:ext cx="2151642" cy="4314069"/>
          </a:xfrm>
          <a:custGeom>
            <a:avLst/>
            <a:gdLst/>
            <a:ahLst/>
            <a:cxnLst/>
            <a:rect l="l" t="t" r="r" b="b"/>
            <a:pathLst>
              <a:path w="2151642" h="4314069">
                <a:moveTo>
                  <a:pt x="0" y="0"/>
                </a:moveTo>
                <a:lnTo>
                  <a:pt x="2151642" y="0"/>
                </a:lnTo>
                <a:lnTo>
                  <a:pt x="2151642" y="4314069"/>
                </a:lnTo>
                <a:lnTo>
                  <a:pt x="0" y="43140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7352430" flipV="1">
            <a:off x="-230836" y="7051161"/>
            <a:ext cx="6040739" cy="2763638"/>
          </a:xfrm>
          <a:custGeom>
            <a:avLst/>
            <a:gdLst/>
            <a:ahLst/>
            <a:cxnLst/>
            <a:rect l="l" t="t" r="r" b="b"/>
            <a:pathLst>
              <a:path w="6040739" h="2763638">
                <a:moveTo>
                  <a:pt x="0" y="2763638"/>
                </a:moveTo>
                <a:lnTo>
                  <a:pt x="6040738" y="2763638"/>
                </a:lnTo>
                <a:lnTo>
                  <a:pt x="6040738" y="0"/>
                </a:lnTo>
                <a:lnTo>
                  <a:pt x="0" y="0"/>
                </a:lnTo>
                <a:lnTo>
                  <a:pt x="0" y="2763638"/>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2" name="Group 12"/>
          <p:cNvGrpSpPr/>
          <p:nvPr/>
        </p:nvGrpSpPr>
        <p:grpSpPr>
          <a:xfrm>
            <a:off x="3472282" y="1949094"/>
            <a:ext cx="11343437" cy="1529494"/>
            <a:chOff x="0" y="0"/>
            <a:chExt cx="2371279" cy="319732"/>
          </a:xfrm>
        </p:grpSpPr>
        <p:sp>
          <p:nvSpPr>
            <p:cNvPr id="13" name="Freeform 13"/>
            <p:cNvSpPr/>
            <p:nvPr/>
          </p:nvSpPr>
          <p:spPr>
            <a:xfrm>
              <a:off x="0" y="0"/>
              <a:ext cx="2371279" cy="319732"/>
            </a:xfrm>
            <a:custGeom>
              <a:avLst/>
              <a:gdLst/>
              <a:ahLst/>
              <a:cxnLst/>
              <a:rect l="l" t="t" r="r" b="b"/>
              <a:pathLst>
                <a:path w="2371279" h="319732">
                  <a:moveTo>
                    <a:pt x="64155" y="0"/>
                  </a:moveTo>
                  <a:lnTo>
                    <a:pt x="2307124" y="0"/>
                  </a:lnTo>
                  <a:cubicBezTo>
                    <a:pt x="2342555" y="0"/>
                    <a:pt x="2371279" y="28723"/>
                    <a:pt x="2371279" y="64155"/>
                  </a:cubicBezTo>
                  <a:lnTo>
                    <a:pt x="2371279" y="255577"/>
                  </a:lnTo>
                  <a:cubicBezTo>
                    <a:pt x="2371279" y="291008"/>
                    <a:pt x="2342555" y="319732"/>
                    <a:pt x="2307124" y="319732"/>
                  </a:cubicBezTo>
                  <a:lnTo>
                    <a:pt x="64155" y="319732"/>
                  </a:lnTo>
                  <a:cubicBezTo>
                    <a:pt x="28723" y="319732"/>
                    <a:pt x="0" y="291008"/>
                    <a:pt x="0" y="255577"/>
                  </a:cubicBezTo>
                  <a:lnTo>
                    <a:pt x="0" y="64155"/>
                  </a:lnTo>
                  <a:cubicBezTo>
                    <a:pt x="0" y="28723"/>
                    <a:pt x="28723" y="0"/>
                    <a:pt x="64155" y="0"/>
                  </a:cubicBezTo>
                  <a:close/>
                </a:path>
              </a:pathLst>
            </a:custGeom>
            <a:solidFill>
              <a:srgbClr val="F9B61A"/>
            </a:solidFill>
          </p:spPr>
        </p:sp>
        <p:sp>
          <p:nvSpPr>
            <p:cNvPr id="14" name="TextBox 14"/>
            <p:cNvSpPr txBox="1"/>
            <p:nvPr/>
          </p:nvSpPr>
          <p:spPr>
            <a:xfrm>
              <a:off x="0" y="-133350"/>
              <a:ext cx="2371279" cy="453082"/>
            </a:xfrm>
            <a:prstGeom prst="rect">
              <a:avLst/>
            </a:prstGeom>
          </p:spPr>
          <p:txBody>
            <a:bodyPr lIns="50800" tIns="50800" rIns="50800" bIns="50800" rtlCol="0" anchor="ctr"/>
            <a:lstStyle/>
            <a:p>
              <a:pPr algn="ctr">
                <a:lnSpc>
                  <a:spcPts val="9799"/>
                </a:lnSpc>
              </a:pPr>
              <a:r>
                <a:rPr lang="en-US" sz="6999">
                  <a:solidFill>
                    <a:srgbClr val="FFFFFF"/>
                  </a:solidFill>
                  <a:latin typeface="Open Sans Bold"/>
                </a:rPr>
                <a:t>Evaluation of Solutions</a:t>
              </a:r>
            </a:p>
          </p:txBody>
        </p:sp>
      </p:grpSp>
      <p:sp>
        <p:nvSpPr>
          <p:cNvPr id="15" name="TextBox 15"/>
          <p:cNvSpPr txBox="1"/>
          <p:nvPr/>
        </p:nvSpPr>
        <p:spPr>
          <a:xfrm>
            <a:off x="5775052" y="4398623"/>
            <a:ext cx="6737896" cy="273494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Change the Culture </a:t>
            </a:r>
          </a:p>
          <a:p>
            <a:pPr algn="ctr">
              <a:lnSpc>
                <a:spcPts val="7279"/>
              </a:lnSpc>
            </a:pPr>
            <a:r>
              <a:rPr lang="en-US" sz="5199">
                <a:solidFill>
                  <a:srgbClr val="000000"/>
                </a:solidFill>
                <a:latin typeface="Open Sans"/>
              </a:rPr>
              <a:t>vs.</a:t>
            </a:r>
          </a:p>
          <a:p>
            <a:pPr algn="ctr">
              <a:lnSpc>
                <a:spcPts val="7279"/>
              </a:lnSpc>
            </a:pPr>
            <a:r>
              <a:rPr lang="en-US" sz="5199">
                <a:solidFill>
                  <a:srgbClr val="000000"/>
                </a:solidFill>
                <a:latin typeface="Open Sans Bold"/>
              </a:rPr>
              <a:t> Keep the Culture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7082" r="-17806"/>
            </a:stretch>
          </a:blipFill>
        </p:spPr>
      </p:sp>
      <p:grpSp>
        <p:nvGrpSpPr>
          <p:cNvPr id="3" name="Group 3"/>
          <p:cNvGrpSpPr/>
          <p:nvPr/>
        </p:nvGrpSpPr>
        <p:grpSpPr>
          <a:xfrm>
            <a:off x="0" y="9123398"/>
            <a:ext cx="18288000" cy="1163602"/>
            <a:chOff x="0" y="0"/>
            <a:chExt cx="4816593" cy="306463"/>
          </a:xfrm>
        </p:grpSpPr>
        <p:sp>
          <p:nvSpPr>
            <p:cNvPr id="4" name="Freeform 4"/>
            <p:cNvSpPr/>
            <p:nvPr/>
          </p:nvSpPr>
          <p:spPr>
            <a:xfrm>
              <a:off x="0" y="0"/>
              <a:ext cx="4816592" cy="306463"/>
            </a:xfrm>
            <a:custGeom>
              <a:avLst/>
              <a:gdLst/>
              <a:ahLst/>
              <a:cxnLst/>
              <a:rect l="l" t="t" r="r" b="b"/>
              <a:pathLst>
                <a:path w="4816592" h="306463">
                  <a:moveTo>
                    <a:pt x="0" y="0"/>
                  </a:moveTo>
                  <a:lnTo>
                    <a:pt x="4816592" y="0"/>
                  </a:lnTo>
                  <a:lnTo>
                    <a:pt x="4816592" y="306463"/>
                  </a:lnTo>
                  <a:lnTo>
                    <a:pt x="0" y="306463"/>
                  </a:lnTo>
                  <a:close/>
                </a:path>
              </a:pathLst>
            </a:custGeom>
            <a:solidFill>
              <a:srgbClr val="0F52FB"/>
            </a:solidFill>
          </p:spPr>
        </p:sp>
        <p:sp>
          <p:nvSpPr>
            <p:cNvPr id="5" name="TextBox 5"/>
            <p:cNvSpPr txBox="1"/>
            <p:nvPr/>
          </p:nvSpPr>
          <p:spPr>
            <a:xfrm>
              <a:off x="0" y="-38100"/>
              <a:ext cx="4816593" cy="344563"/>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6355251" y="8896928"/>
            <a:ext cx="1906945" cy="1072656"/>
          </a:xfrm>
          <a:custGeom>
            <a:avLst/>
            <a:gdLst/>
            <a:ahLst/>
            <a:cxnLst/>
            <a:rect l="l" t="t" r="r" b="b"/>
            <a:pathLst>
              <a:path w="1906945" h="1072656">
                <a:moveTo>
                  <a:pt x="0" y="0"/>
                </a:moveTo>
                <a:lnTo>
                  <a:pt x="1906945" y="0"/>
                </a:lnTo>
                <a:lnTo>
                  <a:pt x="1906945" y="1072656"/>
                </a:lnTo>
                <a:lnTo>
                  <a:pt x="0" y="1072656"/>
                </a:lnTo>
                <a:lnTo>
                  <a:pt x="0" y="0"/>
                </a:lnTo>
                <a:close/>
              </a:path>
            </a:pathLst>
          </a:custGeom>
          <a:blipFill>
            <a:blip r:embed="rId3"/>
            <a:stretch>
              <a:fillRect/>
            </a:stretch>
          </a:blipFill>
        </p:spPr>
      </p:sp>
      <p:grpSp>
        <p:nvGrpSpPr>
          <p:cNvPr id="7" name="Group 7"/>
          <p:cNvGrpSpPr/>
          <p:nvPr/>
        </p:nvGrpSpPr>
        <p:grpSpPr>
          <a:xfrm>
            <a:off x="3519912" y="761771"/>
            <a:ext cx="11248176" cy="1529494"/>
            <a:chOff x="0" y="0"/>
            <a:chExt cx="2351365" cy="319732"/>
          </a:xfrm>
        </p:grpSpPr>
        <p:sp>
          <p:nvSpPr>
            <p:cNvPr id="8" name="Freeform 8"/>
            <p:cNvSpPr/>
            <p:nvPr/>
          </p:nvSpPr>
          <p:spPr>
            <a:xfrm>
              <a:off x="0" y="0"/>
              <a:ext cx="2351365" cy="319732"/>
            </a:xfrm>
            <a:custGeom>
              <a:avLst/>
              <a:gdLst/>
              <a:ahLst/>
              <a:cxnLst/>
              <a:rect l="l" t="t" r="r" b="b"/>
              <a:pathLst>
                <a:path w="2351365" h="319732">
                  <a:moveTo>
                    <a:pt x="64699" y="0"/>
                  </a:moveTo>
                  <a:lnTo>
                    <a:pt x="2286666" y="0"/>
                  </a:lnTo>
                  <a:cubicBezTo>
                    <a:pt x="2322399" y="0"/>
                    <a:pt x="2351365" y="28967"/>
                    <a:pt x="2351365" y="64699"/>
                  </a:cubicBezTo>
                  <a:lnTo>
                    <a:pt x="2351365" y="255033"/>
                  </a:lnTo>
                  <a:cubicBezTo>
                    <a:pt x="2351365" y="290765"/>
                    <a:pt x="2322399" y="319732"/>
                    <a:pt x="2286666" y="319732"/>
                  </a:cubicBezTo>
                  <a:lnTo>
                    <a:pt x="64699" y="319732"/>
                  </a:lnTo>
                  <a:cubicBezTo>
                    <a:pt x="28967" y="319732"/>
                    <a:pt x="0" y="290765"/>
                    <a:pt x="0" y="255033"/>
                  </a:cubicBezTo>
                  <a:lnTo>
                    <a:pt x="0" y="64699"/>
                  </a:lnTo>
                  <a:cubicBezTo>
                    <a:pt x="0" y="28967"/>
                    <a:pt x="28967" y="0"/>
                    <a:pt x="64699" y="0"/>
                  </a:cubicBezTo>
                  <a:close/>
                </a:path>
              </a:pathLst>
            </a:custGeom>
            <a:solidFill>
              <a:srgbClr val="F9B61A"/>
            </a:solidFill>
          </p:spPr>
        </p:sp>
        <p:sp>
          <p:nvSpPr>
            <p:cNvPr id="9" name="TextBox 9"/>
            <p:cNvSpPr txBox="1"/>
            <p:nvPr/>
          </p:nvSpPr>
          <p:spPr>
            <a:xfrm>
              <a:off x="0" y="-133350"/>
              <a:ext cx="2351365" cy="453082"/>
            </a:xfrm>
            <a:prstGeom prst="rect">
              <a:avLst/>
            </a:prstGeom>
          </p:spPr>
          <p:txBody>
            <a:bodyPr lIns="50800" tIns="50800" rIns="50800" bIns="50800" rtlCol="0" anchor="ctr"/>
            <a:lstStyle/>
            <a:p>
              <a:pPr algn="ctr">
                <a:lnSpc>
                  <a:spcPts val="9799"/>
                </a:lnSpc>
              </a:pPr>
              <a:r>
                <a:rPr lang="en-US" sz="6999">
                  <a:solidFill>
                    <a:srgbClr val="FFFFFF"/>
                  </a:solidFill>
                  <a:latin typeface="Open Sans Bold"/>
                </a:rPr>
                <a:t>Change the Culture</a:t>
              </a:r>
            </a:p>
          </p:txBody>
        </p:sp>
      </p:grpSp>
      <p:sp>
        <p:nvSpPr>
          <p:cNvPr id="10" name="Freeform 10"/>
          <p:cNvSpPr/>
          <p:nvPr/>
        </p:nvSpPr>
        <p:spPr>
          <a:xfrm rot="-5400000">
            <a:off x="0" y="5933316"/>
            <a:ext cx="4432413" cy="4432413"/>
          </a:xfrm>
          <a:custGeom>
            <a:avLst/>
            <a:gdLst/>
            <a:ahLst/>
            <a:cxnLst/>
            <a:rect l="l" t="t" r="r" b="b"/>
            <a:pathLst>
              <a:path w="4432413" h="4432413">
                <a:moveTo>
                  <a:pt x="0" y="0"/>
                </a:moveTo>
                <a:lnTo>
                  <a:pt x="4432413" y="0"/>
                </a:lnTo>
                <a:lnTo>
                  <a:pt x="4432413" y="4432413"/>
                </a:lnTo>
                <a:lnTo>
                  <a:pt x="0" y="4432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0" y="6474340"/>
            <a:ext cx="5179723" cy="2958917"/>
          </a:xfrm>
          <a:custGeom>
            <a:avLst/>
            <a:gdLst/>
            <a:ahLst/>
            <a:cxnLst/>
            <a:rect l="l" t="t" r="r" b="b"/>
            <a:pathLst>
              <a:path w="5179723" h="2958917">
                <a:moveTo>
                  <a:pt x="0" y="0"/>
                </a:moveTo>
                <a:lnTo>
                  <a:pt x="5179723" y="0"/>
                </a:lnTo>
                <a:lnTo>
                  <a:pt x="5179723" y="2958916"/>
                </a:lnTo>
                <a:lnTo>
                  <a:pt x="0" y="29589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2044120" y="2458017"/>
            <a:ext cx="2049959" cy="1111250"/>
          </a:xfrm>
          <a:prstGeom prst="rect">
            <a:avLst/>
          </a:prstGeom>
        </p:spPr>
        <p:txBody>
          <a:bodyPr lIns="0" tIns="0" rIns="0" bIns="0" rtlCol="0" anchor="t">
            <a:spAutoFit/>
          </a:bodyPr>
          <a:lstStyle/>
          <a:p>
            <a:pPr algn="ctr">
              <a:lnSpc>
                <a:spcPts val="9100"/>
              </a:lnSpc>
            </a:pPr>
            <a:r>
              <a:rPr lang="en-US" sz="6500">
                <a:solidFill>
                  <a:srgbClr val="000000"/>
                </a:solidFill>
                <a:latin typeface="Open Sans Bold"/>
              </a:rPr>
              <a:t>Pros:</a:t>
            </a:r>
          </a:p>
        </p:txBody>
      </p:sp>
      <p:sp>
        <p:nvSpPr>
          <p:cNvPr id="13" name="TextBox 13"/>
          <p:cNvSpPr txBox="1"/>
          <p:nvPr/>
        </p:nvSpPr>
        <p:spPr>
          <a:xfrm>
            <a:off x="9972675" y="2458017"/>
            <a:ext cx="2225278" cy="1111250"/>
          </a:xfrm>
          <a:prstGeom prst="rect">
            <a:avLst/>
          </a:prstGeom>
        </p:spPr>
        <p:txBody>
          <a:bodyPr lIns="0" tIns="0" rIns="0" bIns="0" rtlCol="0" anchor="t">
            <a:spAutoFit/>
          </a:bodyPr>
          <a:lstStyle/>
          <a:p>
            <a:pPr algn="ctr">
              <a:lnSpc>
                <a:spcPts val="9100"/>
              </a:lnSpc>
            </a:pPr>
            <a:r>
              <a:rPr lang="en-US" sz="6500">
                <a:solidFill>
                  <a:srgbClr val="000000"/>
                </a:solidFill>
                <a:latin typeface="Open Sans Bold"/>
              </a:rPr>
              <a:t>Cons:</a:t>
            </a:r>
          </a:p>
        </p:txBody>
      </p:sp>
      <p:sp>
        <p:nvSpPr>
          <p:cNvPr id="14" name="TextBox 14"/>
          <p:cNvSpPr txBox="1"/>
          <p:nvPr/>
        </p:nvSpPr>
        <p:spPr>
          <a:xfrm>
            <a:off x="1215445" y="3994728"/>
            <a:ext cx="7928555" cy="121602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000000"/>
                </a:solidFill>
                <a:latin typeface="Open Sans Light"/>
              </a:rPr>
              <a:t>Lowers Costs </a:t>
            </a:r>
          </a:p>
          <a:p>
            <a:pPr marL="755651" lvl="1" indent="-377825">
              <a:lnSpc>
                <a:spcPts val="4900"/>
              </a:lnSpc>
              <a:buFont typeface="Arial"/>
              <a:buChar char="•"/>
            </a:pPr>
            <a:r>
              <a:rPr lang="en-US" sz="3500">
                <a:solidFill>
                  <a:srgbClr val="000000"/>
                </a:solidFill>
                <a:latin typeface="Open Sans Light"/>
              </a:rPr>
              <a:t>Might improve efficiency</a:t>
            </a:r>
          </a:p>
        </p:txBody>
      </p:sp>
      <p:sp>
        <p:nvSpPr>
          <p:cNvPr id="15" name="TextBox 15"/>
          <p:cNvSpPr txBox="1"/>
          <p:nvPr/>
        </p:nvSpPr>
        <p:spPr>
          <a:xfrm>
            <a:off x="9144000" y="3994728"/>
            <a:ext cx="7928555" cy="245427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000000"/>
                </a:solidFill>
                <a:latin typeface="Open Sans Light"/>
              </a:rPr>
              <a:t>Lose their differentiator</a:t>
            </a:r>
          </a:p>
          <a:p>
            <a:pPr marL="755651" lvl="1" indent="-377825">
              <a:lnSpc>
                <a:spcPts val="4900"/>
              </a:lnSpc>
              <a:buFont typeface="Arial"/>
              <a:buChar char="•"/>
            </a:pPr>
            <a:r>
              <a:rPr lang="en-US" sz="3500">
                <a:solidFill>
                  <a:srgbClr val="000000"/>
                </a:solidFill>
                <a:latin typeface="Open Sans Light"/>
              </a:rPr>
              <a:t>Changes the customer experience</a:t>
            </a:r>
          </a:p>
          <a:p>
            <a:pPr marL="755651" lvl="1" indent="-377825">
              <a:lnSpc>
                <a:spcPts val="4900"/>
              </a:lnSpc>
              <a:buFont typeface="Arial"/>
              <a:buChar char="•"/>
            </a:pPr>
            <a:r>
              <a:rPr lang="en-US" sz="3500">
                <a:solidFill>
                  <a:srgbClr val="000000"/>
                </a:solidFill>
                <a:latin typeface="Open Sans Light"/>
              </a:rPr>
              <a:t>Loss in the market share</a:t>
            </a:r>
          </a:p>
          <a:p>
            <a:pPr marL="755651" lvl="1" indent="-377825">
              <a:lnSpc>
                <a:spcPts val="4900"/>
              </a:lnSpc>
              <a:buFont typeface="Arial"/>
              <a:buChar char="•"/>
            </a:pPr>
            <a:r>
              <a:rPr lang="en-US" sz="3500">
                <a:solidFill>
                  <a:srgbClr val="000000"/>
                </a:solidFill>
                <a:latin typeface="Open Sans Light"/>
              </a:rPr>
              <a:t>Reduction in returning customers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7082" r="-17806"/>
            </a:stretch>
          </a:blipFill>
        </p:spPr>
      </p:sp>
      <p:grpSp>
        <p:nvGrpSpPr>
          <p:cNvPr id="3" name="Group 3"/>
          <p:cNvGrpSpPr/>
          <p:nvPr/>
        </p:nvGrpSpPr>
        <p:grpSpPr>
          <a:xfrm>
            <a:off x="0" y="9123398"/>
            <a:ext cx="18288000" cy="1163602"/>
            <a:chOff x="0" y="0"/>
            <a:chExt cx="4816593" cy="306463"/>
          </a:xfrm>
        </p:grpSpPr>
        <p:sp>
          <p:nvSpPr>
            <p:cNvPr id="4" name="Freeform 4"/>
            <p:cNvSpPr/>
            <p:nvPr/>
          </p:nvSpPr>
          <p:spPr>
            <a:xfrm>
              <a:off x="0" y="0"/>
              <a:ext cx="4816592" cy="306463"/>
            </a:xfrm>
            <a:custGeom>
              <a:avLst/>
              <a:gdLst/>
              <a:ahLst/>
              <a:cxnLst/>
              <a:rect l="l" t="t" r="r" b="b"/>
              <a:pathLst>
                <a:path w="4816592" h="306463">
                  <a:moveTo>
                    <a:pt x="0" y="0"/>
                  </a:moveTo>
                  <a:lnTo>
                    <a:pt x="4816592" y="0"/>
                  </a:lnTo>
                  <a:lnTo>
                    <a:pt x="4816592" y="306463"/>
                  </a:lnTo>
                  <a:lnTo>
                    <a:pt x="0" y="306463"/>
                  </a:lnTo>
                  <a:close/>
                </a:path>
              </a:pathLst>
            </a:custGeom>
            <a:solidFill>
              <a:srgbClr val="0F52FB"/>
            </a:solidFill>
          </p:spPr>
        </p:sp>
        <p:sp>
          <p:nvSpPr>
            <p:cNvPr id="5" name="TextBox 5"/>
            <p:cNvSpPr txBox="1"/>
            <p:nvPr/>
          </p:nvSpPr>
          <p:spPr>
            <a:xfrm>
              <a:off x="0" y="-38100"/>
              <a:ext cx="4816593" cy="344563"/>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rot="-10800000">
            <a:off x="14422503" y="6421503"/>
            <a:ext cx="3865497" cy="3865497"/>
          </a:xfrm>
          <a:custGeom>
            <a:avLst/>
            <a:gdLst/>
            <a:ahLst/>
            <a:cxnLst/>
            <a:rect l="l" t="t" r="r" b="b"/>
            <a:pathLst>
              <a:path w="3865497" h="3865497">
                <a:moveTo>
                  <a:pt x="0" y="0"/>
                </a:moveTo>
                <a:lnTo>
                  <a:pt x="3865497" y="0"/>
                </a:lnTo>
                <a:lnTo>
                  <a:pt x="3865497" y="3865497"/>
                </a:lnTo>
                <a:lnTo>
                  <a:pt x="0" y="386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3658766" y="7054144"/>
            <a:ext cx="2151642" cy="4314069"/>
          </a:xfrm>
          <a:custGeom>
            <a:avLst/>
            <a:gdLst/>
            <a:ahLst/>
            <a:cxnLst/>
            <a:rect l="l" t="t" r="r" b="b"/>
            <a:pathLst>
              <a:path w="2151642" h="4314069">
                <a:moveTo>
                  <a:pt x="0" y="0"/>
                </a:moveTo>
                <a:lnTo>
                  <a:pt x="2151642" y="0"/>
                </a:lnTo>
                <a:lnTo>
                  <a:pt x="2151642" y="4314070"/>
                </a:lnTo>
                <a:lnTo>
                  <a:pt x="0" y="4314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355251" y="8896928"/>
            <a:ext cx="1906945" cy="1072656"/>
          </a:xfrm>
          <a:custGeom>
            <a:avLst/>
            <a:gdLst/>
            <a:ahLst/>
            <a:cxnLst/>
            <a:rect l="l" t="t" r="r" b="b"/>
            <a:pathLst>
              <a:path w="1906945" h="1072656">
                <a:moveTo>
                  <a:pt x="0" y="0"/>
                </a:moveTo>
                <a:lnTo>
                  <a:pt x="1906945" y="0"/>
                </a:lnTo>
                <a:lnTo>
                  <a:pt x="1906945" y="1072656"/>
                </a:lnTo>
                <a:lnTo>
                  <a:pt x="0" y="1072656"/>
                </a:lnTo>
                <a:lnTo>
                  <a:pt x="0" y="0"/>
                </a:lnTo>
                <a:close/>
              </a:path>
            </a:pathLst>
          </a:custGeom>
          <a:blipFill>
            <a:blip r:embed="rId7"/>
            <a:stretch>
              <a:fillRect/>
            </a:stretch>
          </a:blipFill>
        </p:spPr>
      </p:sp>
      <p:grpSp>
        <p:nvGrpSpPr>
          <p:cNvPr id="9" name="Group 9"/>
          <p:cNvGrpSpPr/>
          <p:nvPr/>
        </p:nvGrpSpPr>
        <p:grpSpPr>
          <a:xfrm>
            <a:off x="3519912" y="761771"/>
            <a:ext cx="11248176" cy="1529494"/>
            <a:chOff x="0" y="0"/>
            <a:chExt cx="2351365" cy="319732"/>
          </a:xfrm>
        </p:grpSpPr>
        <p:sp>
          <p:nvSpPr>
            <p:cNvPr id="10" name="Freeform 10"/>
            <p:cNvSpPr/>
            <p:nvPr/>
          </p:nvSpPr>
          <p:spPr>
            <a:xfrm>
              <a:off x="0" y="0"/>
              <a:ext cx="2351365" cy="319732"/>
            </a:xfrm>
            <a:custGeom>
              <a:avLst/>
              <a:gdLst/>
              <a:ahLst/>
              <a:cxnLst/>
              <a:rect l="l" t="t" r="r" b="b"/>
              <a:pathLst>
                <a:path w="2351365" h="319732">
                  <a:moveTo>
                    <a:pt x="64699" y="0"/>
                  </a:moveTo>
                  <a:lnTo>
                    <a:pt x="2286666" y="0"/>
                  </a:lnTo>
                  <a:cubicBezTo>
                    <a:pt x="2322399" y="0"/>
                    <a:pt x="2351365" y="28967"/>
                    <a:pt x="2351365" y="64699"/>
                  </a:cubicBezTo>
                  <a:lnTo>
                    <a:pt x="2351365" y="255033"/>
                  </a:lnTo>
                  <a:cubicBezTo>
                    <a:pt x="2351365" y="290765"/>
                    <a:pt x="2322399" y="319732"/>
                    <a:pt x="2286666" y="319732"/>
                  </a:cubicBezTo>
                  <a:lnTo>
                    <a:pt x="64699" y="319732"/>
                  </a:lnTo>
                  <a:cubicBezTo>
                    <a:pt x="28967" y="319732"/>
                    <a:pt x="0" y="290765"/>
                    <a:pt x="0" y="255033"/>
                  </a:cubicBezTo>
                  <a:lnTo>
                    <a:pt x="0" y="64699"/>
                  </a:lnTo>
                  <a:cubicBezTo>
                    <a:pt x="0" y="28967"/>
                    <a:pt x="28967" y="0"/>
                    <a:pt x="64699" y="0"/>
                  </a:cubicBezTo>
                  <a:close/>
                </a:path>
              </a:pathLst>
            </a:custGeom>
            <a:solidFill>
              <a:srgbClr val="F9B61A"/>
            </a:solidFill>
          </p:spPr>
        </p:sp>
        <p:sp>
          <p:nvSpPr>
            <p:cNvPr id="11" name="TextBox 11"/>
            <p:cNvSpPr txBox="1"/>
            <p:nvPr/>
          </p:nvSpPr>
          <p:spPr>
            <a:xfrm>
              <a:off x="0" y="-133350"/>
              <a:ext cx="2351365" cy="453082"/>
            </a:xfrm>
            <a:prstGeom prst="rect">
              <a:avLst/>
            </a:prstGeom>
          </p:spPr>
          <p:txBody>
            <a:bodyPr lIns="50800" tIns="50800" rIns="50800" bIns="50800" rtlCol="0" anchor="ctr"/>
            <a:lstStyle/>
            <a:p>
              <a:pPr algn="ctr">
                <a:lnSpc>
                  <a:spcPts val="9799"/>
                </a:lnSpc>
              </a:pPr>
              <a:r>
                <a:rPr lang="en-US" sz="6999">
                  <a:solidFill>
                    <a:srgbClr val="FFFFFF"/>
                  </a:solidFill>
                  <a:latin typeface="Open Sans Bold"/>
                </a:rPr>
                <a:t>Keep the Culture</a:t>
              </a:r>
            </a:p>
          </p:txBody>
        </p:sp>
      </p:grpSp>
      <p:sp>
        <p:nvSpPr>
          <p:cNvPr id="12" name="Freeform 12"/>
          <p:cNvSpPr/>
          <p:nvPr/>
        </p:nvSpPr>
        <p:spPr>
          <a:xfrm rot="2371227">
            <a:off x="-74108" y="625261"/>
            <a:ext cx="2859081" cy="2265822"/>
          </a:xfrm>
          <a:custGeom>
            <a:avLst/>
            <a:gdLst/>
            <a:ahLst/>
            <a:cxnLst/>
            <a:rect l="l" t="t" r="r" b="b"/>
            <a:pathLst>
              <a:path w="2859081" h="2265822">
                <a:moveTo>
                  <a:pt x="0" y="0"/>
                </a:moveTo>
                <a:lnTo>
                  <a:pt x="2859081" y="0"/>
                </a:lnTo>
                <a:lnTo>
                  <a:pt x="2859081" y="2265821"/>
                </a:lnTo>
                <a:lnTo>
                  <a:pt x="0" y="22658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4396111">
            <a:off x="16320645" y="42692"/>
            <a:ext cx="2982862" cy="1725089"/>
          </a:xfrm>
          <a:custGeom>
            <a:avLst/>
            <a:gdLst/>
            <a:ahLst/>
            <a:cxnLst/>
            <a:rect l="l" t="t" r="r" b="b"/>
            <a:pathLst>
              <a:path w="2982862" h="1725089">
                <a:moveTo>
                  <a:pt x="0" y="0"/>
                </a:moveTo>
                <a:lnTo>
                  <a:pt x="2982862" y="0"/>
                </a:lnTo>
                <a:lnTo>
                  <a:pt x="2982862" y="1725089"/>
                </a:lnTo>
                <a:lnTo>
                  <a:pt x="0" y="1725089"/>
                </a:lnTo>
                <a:lnTo>
                  <a:pt x="0" y="0"/>
                </a:lnTo>
                <a:close/>
              </a:path>
            </a:pathLst>
          </a:custGeom>
          <a:blipFill>
            <a:blip r:embed="rId10">
              <a:extLst>
                <a:ext uri="{96DAC541-7B7A-43D3-8B79-37D633B846F1}">
                  <asvg:svgBlip xmlns:asvg="http://schemas.microsoft.com/office/drawing/2016/SVG/main" r:embed="rId11"/>
                </a:ext>
              </a:extLst>
            </a:blip>
            <a:stretch>
              <a:fillRect l="-14558" t="-14558"/>
            </a:stretch>
          </a:blipFill>
        </p:spPr>
      </p:sp>
      <p:sp>
        <p:nvSpPr>
          <p:cNvPr id="14" name="TextBox 14"/>
          <p:cNvSpPr txBox="1"/>
          <p:nvPr/>
        </p:nvSpPr>
        <p:spPr>
          <a:xfrm>
            <a:off x="2044120" y="2458017"/>
            <a:ext cx="2049959" cy="1111250"/>
          </a:xfrm>
          <a:prstGeom prst="rect">
            <a:avLst/>
          </a:prstGeom>
        </p:spPr>
        <p:txBody>
          <a:bodyPr lIns="0" tIns="0" rIns="0" bIns="0" rtlCol="0" anchor="t">
            <a:spAutoFit/>
          </a:bodyPr>
          <a:lstStyle/>
          <a:p>
            <a:pPr algn="ctr">
              <a:lnSpc>
                <a:spcPts val="9100"/>
              </a:lnSpc>
            </a:pPr>
            <a:r>
              <a:rPr lang="en-US" sz="6500">
                <a:solidFill>
                  <a:srgbClr val="000000"/>
                </a:solidFill>
                <a:latin typeface="Open Sans Bold"/>
              </a:rPr>
              <a:t>Pros:</a:t>
            </a:r>
          </a:p>
        </p:txBody>
      </p:sp>
      <p:sp>
        <p:nvSpPr>
          <p:cNvPr id="15" name="TextBox 15"/>
          <p:cNvSpPr txBox="1"/>
          <p:nvPr/>
        </p:nvSpPr>
        <p:spPr>
          <a:xfrm>
            <a:off x="9972675" y="2458017"/>
            <a:ext cx="2225278" cy="1111250"/>
          </a:xfrm>
          <a:prstGeom prst="rect">
            <a:avLst/>
          </a:prstGeom>
        </p:spPr>
        <p:txBody>
          <a:bodyPr lIns="0" tIns="0" rIns="0" bIns="0" rtlCol="0" anchor="t">
            <a:spAutoFit/>
          </a:bodyPr>
          <a:lstStyle/>
          <a:p>
            <a:pPr algn="ctr">
              <a:lnSpc>
                <a:spcPts val="9100"/>
              </a:lnSpc>
            </a:pPr>
            <a:r>
              <a:rPr lang="en-US" sz="6500">
                <a:solidFill>
                  <a:srgbClr val="000000"/>
                </a:solidFill>
                <a:latin typeface="Open Sans Bold"/>
              </a:rPr>
              <a:t>Cons:</a:t>
            </a:r>
          </a:p>
        </p:txBody>
      </p:sp>
      <p:sp>
        <p:nvSpPr>
          <p:cNvPr id="16" name="TextBox 16"/>
          <p:cNvSpPr txBox="1"/>
          <p:nvPr/>
        </p:nvSpPr>
        <p:spPr>
          <a:xfrm>
            <a:off x="1215445" y="3994728"/>
            <a:ext cx="7928555" cy="493077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000000"/>
                </a:solidFill>
                <a:latin typeface="Open Sans Light"/>
              </a:rPr>
              <a:t>Leadership Development</a:t>
            </a:r>
          </a:p>
          <a:p>
            <a:pPr marL="755651" lvl="1" indent="-377825">
              <a:lnSpc>
                <a:spcPts val="4900"/>
              </a:lnSpc>
              <a:buFont typeface="Arial"/>
              <a:buChar char="•"/>
            </a:pPr>
            <a:r>
              <a:rPr lang="en-US" sz="3500">
                <a:solidFill>
                  <a:srgbClr val="000000"/>
                </a:solidFill>
                <a:latin typeface="Open Sans Light"/>
              </a:rPr>
              <a:t>Talent attraction and retention</a:t>
            </a:r>
          </a:p>
          <a:p>
            <a:pPr marL="755651" lvl="1" indent="-377825">
              <a:lnSpc>
                <a:spcPts val="4900"/>
              </a:lnSpc>
              <a:buFont typeface="Arial"/>
              <a:buChar char="•"/>
            </a:pPr>
            <a:r>
              <a:rPr lang="en-US" sz="3500">
                <a:solidFill>
                  <a:srgbClr val="000000"/>
                </a:solidFill>
                <a:latin typeface="Open Sans Light"/>
              </a:rPr>
              <a:t>Creating an ethical organization culture</a:t>
            </a:r>
          </a:p>
          <a:p>
            <a:pPr marL="755651" lvl="1" indent="-377825">
              <a:lnSpc>
                <a:spcPts val="4900"/>
              </a:lnSpc>
              <a:buFont typeface="Arial"/>
              <a:buChar char="•"/>
            </a:pPr>
            <a:r>
              <a:rPr lang="en-US" sz="3500">
                <a:solidFill>
                  <a:srgbClr val="000000"/>
                </a:solidFill>
                <a:latin typeface="Open Sans Light"/>
              </a:rPr>
              <a:t>Increased productivity</a:t>
            </a:r>
          </a:p>
          <a:p>
            <a:pPr marL="755651" lvl="1" indent="-377825">
              <a:lnSpc>
                <a:spcPts val="4900"/>
              </a:lnSpc>
              <a:buFont typeface="Arial"/>
              <a:buChar char="•"/>
            </a:pPr>
            <a:r>
              <a:rPr lang="en-US" sz="3500">
                <a:solidFill>
                  <a:srgbClr val="000000"/>
                </a:solidFill>
                <a:latin typeface="Open Sans Light"/>
              </a:rPr>
              <a:t>Overcome barriers to acquisition, change, institutionalization</a:t>
            </a:r>
          </a:p>
          <a:p>
            <a:pPr>
              <a:lnSpc>
                <a:spcPts val="4900"/>
              </a:lnSpc>
            </a:pPr>
            <a:endParaRPr lang="en-US" sz="3500">
              <a:solidFill>
                <a:srgbClr val="000000"/>
              </a:solidFill>
              <a:latin typeface="Open Sans Light"/>
            </a:endParaRPr>
          </a:p>
        </p:txBody>
      </p:sp>
      <p:sp>
        <p:nvSpPr>
          <p:cNvPr id="17" name="TextBox 17"/>
          <p:cNvSpPr txBox="1"/>
          <p:nvPr/>
        </p:nvSpPr>
        <p:spPr>
          <a:xfrm>
            <a:off x="9144000" y="3994728"/>
            <a:ext cx="7928555" cy="245427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000000"/>
                </a:solidFill>
                <a:latin typeface="Open Sans Light"/>
              </a:rPr>
              <a:t>Could lose competitive edge</a:t>
            </a:r>
          </a:p>
          <a:p>
            <a:pPr marL="755651" lvl="1" indent="-377825">
              <a:lnSpc>
                <a:spcPts val="4900"/>
              </a:lnSpc>
              <a:buFont typeface="Arial"/>
              <a:buChar char="•"/>
            </a:pPr>
            <a:r>
              <a:rPr lang="en-US" sz="3500">
                <a:solidFill>
                  <a:srgbClr val="000000"/>
                </a:solidFill>
                <a:latin typeface="Open Sans Light"/>
              </a:rPr>
              <a:t>Higher Costs</a:t>
            </a:r>
          </a:p>
          <a:p>
            <a:pPr marL="755651" lvl="1" indent="-377825">
              <a:lnSpc>
                <a:spcPts val="4900"/>
              </a:lnSpc>
              <a:buFont typeface="Arial"/>
              <a:buChar char="•"/>
            </a:pPr>
            <a:r>
              <a:rPr lang="en-US" sz="3500">
                <a:solidFill>
                  <a:srgbClr val="000000"/>
                </a:solidFill>
                <a:latin typeface="Open Sans Light"/>
              </a:rPr>
              <a:t>Will continue to face struggles with the union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3"/>
            <a:stretch>
              <a:fillRect l="-7082" r="-17806"/>
            </a:stretch>
          </a:blipFill>
        </p:spPr>
      </p:sp>
      <p:grpSp>
        <p:nvGrpSpPr>
          <p:cNvPr id="3" name="Group 3"/>
          <p:cNvGrpSpPr/>
          <p:nvPr/>
        </p:nvGrpSpPr>
        <p:grpSpPr>
          <a:xfrm>
            <a:off x="0" y="9123398"/>
            <a:ext cx="18288000" cy="1163602"/>
            <a:chOff x="0" y="0"/>
            <a:chExt cx="4816593" cy="306463"/>
          </a:xfrm>
        </p:grpSpPr>
        <p:sp>
          <p:nvSpPr>
            <p:cNvPr id="4" name="Freeform 4"/>
            <p:cNvSpPr/>
            <p:nvPr/>
          </p:nvSpPr>
          <p:spPr>
            <a:xfrm>
              <a:off x="0" y="0"/>
              <a:ext cx="4816592" cy="306463"/>
            </a:xfrm>
            <a:custGeom>
              <a:avLst/>
              <a:gdLst/>
              <a:ahLst/>
              <a:cxnLst/>
              <a:rect l="l" t="t" r="r" b="b"/>
              <a:pathLst>
                <a:path w="4816592" h="306463">
                  <a:moveTo>
                    <a:pt x="0" y="0"/>
                  </a:moveTo>
                  <a:lnTo>
                    <a:pt x="4816592" y="0"/>
                  </a:lnTo>
                  <a:lnTo>
                    <a:pt x="4816592" y="306463"/>
                  </a:lnTo>
                  <a:lnTo>
                    <a:pt x="0" y="306463"/>
                  </a:lnTo>
                  <a:close/>
                </a:path>
              </a:pathLst>
            </a:custGeom>
            <a:solidFill>
              <a:srgbClr val="0F52FB"/>
            </a:solidFill>
          </p:spPr>
        </p:sp>
        <p:sp>
          <p:nvSpPr>
            <p:cNvPr id="5" name="TextBox 5"/>
            <p:cNvSpPr txBox="1"/>
            <p:nvPr/>
          </p:nvSpPr>
          <p:spPr>
            <a:xfrm>
              <a:off x="0" y="-38100"/>
              <a:ext cx="4816593" cy="344563"/>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0" y="91233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6544469" y="-1663384"/>
            <a:ext cx="3310175" cy="6636943"/>
          </a:xfrm>
          <a:custGeom>
            <a:avLst/>
            <a:gdLst/>
            <a:ahLst/>
            <a:cxnLst/>
            <a:rect l="l" t="t" r="r" b="b"/>
            <a:pathLst>
              <a:path w="3310175" h="6636943">
                <a:moveTo>
                  <a:pt x="0" y="0"/>
                </a:moveTo>
                <a:lnTo>
                  <a:pt x="3310175" y="0"/>
                </a:lnTo>
                <a:lnTo>
                  <a:pt x="3310175" y="6636943"/>
                </a:lnTo>
                <a:lnTo>
                  <a:pt x="0" y="66369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097291" y="3552194"/>
            <a:ext cx="7040956" cy="1463144"/>
            <a:chOff x="0" y="0"/>
            <a:chExt cx="1471870" cy="305862"/>
          </a:xfrm>
        </p:grpSpPr>
        <p:sp>
          <p:nvSpPr>
            <p:cNvPr id="9" name="Freeform 9"/>
            <p:cNvSpPr/>
            <p:nvPr/>
          </p:nvSpPr>
          <p:spPr>
            <a:xfrm>
              <a:off x="0" y="0"/>
              <a:ext cx="1471870" cy="305862"/>
            </a:xfrm>
            <a:custGeom>
              <a:avLst/>
              <a:gdLst/>
              <a:ahLst/>
              <a:cxnLst/>
              <a:rect l="l" t="t" r="r" b="b"/>
              <a:pathLst>
                <a:path w="1471870" h="305862">
                  <a:moveTo>
                    <a:pt x="43982" y="0"/>
                  </a:moveTo>
                  <a:lnTo>
                    <a:pt x="1427888" y="0"/>
                  </a:lnTo>
                  <a:cubicBezTo>
                    <a:pt x="1452179" y="0"/>
                    <a:pt x="1471870" y="19692"/>
                    <a:pt x="1471870" y="43982"/>
                  </a:cubicBezTo>
                  <a:lnTo>
                    <a:pt x="1471870" y="261879"/>
                  </a:lnTo>
                  <a:cubicBezTo>
                    <a:pt x="1471870" y="286170"/>
                    <a:pt x="1452179" y="305862"/>
                    <a:pt x="1427888" y="305862"/>
                  </a:cubicBezTo>
                  <a:lnTo>
                    <a:pt x="43982" y="305862"/>
                  </a:lnTo>
                  <a:cubicBezTo>
                    <a:pt x="19692" y="305862"/>
                    <a:pt x="0" y="286170"/>
                    <a:pt x="0" y="261879"/>
                  </a:cubicBezTo>
                  <a:lnTo>
                    <a:pt x="0" y="43982"/>
                  </a:lnTo>
                  <a:cubicBezTo>
                    <a:pt x="0" y="19692"/>
                    <a:pt x="19692" y="0"/>
                    <a:pt x="43982" y="0"/>
                  </a:cubicBezTo>
                  <a:close/>
                </a:path>
              </a:pathLst>
            </a:custGeom>
            <a:solidFill>
              <a:srgbClr val="F52E18"/>
            </a:solidFill>
          </p:spPr>
        </p:sp>
        <p:sp>
          <p:nvSpPr>
            <p:cNvPr id="10" name="TextBox 10"/>
            <p:cNvSpPr txBox="1"/>
            <p:nvPr/>
          </p:nvSpPr>
          <p:spPr>
            <a:xfrm>
              <a:off x="0" y="-66675"/>
              <a:ext cx="1471870" cy="372537"/>
            </a:xfrm>
            <a:prstGeom prst="rect">
              <a:avLst/>
            </a:prstGeom>
          </p:spPr>
          <p:txBody>
            <a:bodyPr lIns="50800" tIns="50800" rIns="50800" bIns="50800" rtlCol="0" anchor="ctr"/>
            <a:lstStyle/>
            <a:p>
              <a:pPr algn="ctr">
                <a:lnSpc>
                  <a:spcPts val="5039"/>
                </a:lnSpc>
              </a:pPr>
              <a:r>
                <a:rPr lang="en-US" sz="3599">
                  <a:solidFill>
                    <a:srgbClr val="FFFFFF"/>
                  </a:solidFill>
                  <a:latin typeface="Open Sans Bold"/>
                </a:rPr>
                <a:t>Maintain Training and Development</a:t>
              </a:r>
            </a:p>
          </p:txBody>
        </p:sp>
      </p:grpSp>
      <p:grpSp>
        <p:nvGrpSpPr>
          <p:cNvPr id="11" name="Group 11"/>
          <p:cNvGrpSpPr/>
          <p:nvPr/>
        </p:nvGrpSpPr>
        <p:grpSpPr>
          <a:xfrm>
            <a:off x="10161256" y="3535987"/>
            <a:ext cx="7098044" cy="1463144"/>
            <a:chOff x="0" y="0"/>
            <a:chExt cx="1483804" cy="305862"/>
          </a:xfrm>
        </p:grpSpPr>
        <p:sp>
          <p:nvSpPr>
            <p:cNvPr id="12" name="Freeform 12"/>
            <p:cNvSpPr/>
            <p:nvPr/>
          </p:nvSpPr>
          <p:spPr>
            <a:xfrm>
              <a:off x="0" y="0"/>
              <a:ext cx="1483804" cy="305862"/>
            </a:xfrm>
            <a:custGeom>
              <a:avLst/>
              <a:gdLst/>
              <a:ahLst/>
              <a:cxnLst/>
              <a:rect l="l" t="t" r="r" b="b"/>
              <a:pathLst>
                <a:path w="1483804" h="305862">
                  <a:moveTo>
                    <a:pt x="43628" y="0"/>
                  </a:moveTo>
                  <a:lnTo>
                    <a:pt x="1440176" y="0"/>
                  </a:lnTo>
                  <a:cubicBezTo>
                    <a:pt x="1451747" y="0"/>
                    <a:pt x="1462844" y="4597"/>
                    <a:pt x="1471026" y="12778"/>
                  </a:cubicBezTo>
                  <a:cubicBezTo>
                    <a:pt x="1479208" y="20960"/>
                    <a:pt x="1483804" y="32057"/>
                    <a:pt x="1483804" y="43628"/>
                  </a:cubicBezTo>
                  <a:lnTo>
                    <a:pt x="1483804" y="262233"/>
                  </a:lnTo>
                  <a:cubicBezTo>
                    <a:pt x="1483804" y="273804"/>
                    <a:pt x="1479208" y="284901"/>
                    <a:pt x="1471026" y="293083"/>
                  </a:cubicBezTo>
                  <a:cubicBezTo>
                    <a:pt x="1462844" y="301265"/>
                    <a:pt x="1451747" y="305862"/>
                    <a:pt x="1440176" y="305862"/>
                  </a:cubicBezTo>
                  <a:lnTo>
                    <a:pt x="43628" y="305862"/>
                  </a:lnTo>
                  <a:cubicBezTo>
                    <a:pt x="32057" y="305862"/>
                    <a:pt x="20960" y="301265"/>
                    <a:pt x="12778" y="293083"/>
                  </a:cubicBezTo>
                  <a:cubicBezTo>
                    <a:pt x="4597" y="284901"/>
                    <a:pt x="0" y="273804"/>
                    <a:pt x="0" y="262233"/>
                  </a:cubicBezTo>
                  <a:lnTo>
                    <a:pt x="0" y="43628"/>
                  </a:lnTo>
                  <a:cubicBezTo>
                    <a:pt x="0" y="32057"/>
                    <a:pt x="4597" y="20960"/>
                    <a:pt x="12778" y="12778"/>
                  </a:cubicBezTo>
                  <a:cubicBezTo>
                    <a:pt x="20960" y="4597"/>
                    <a:pt x="32057" y="0"/>
                    <a:pt x="43628" y="0"/>
                  </a:cubicBezTo>
                  <a:close/>
                </a:path>
              </a:pathLst>
            </a:custGeom>
            <a:solidFill>
              <a:srgbClr val="F52E18"/>
            </a:solidFill>
          </p:spPr>
        </p:sp>
        <p:sp>
          <p:nvSpPr>
            <p:cNvPr id="13" name="TextBox 13"/>
            <p:cNvSpPr txBox="1"/>
            <p:nvPr/>
          </p:nvSpPr>
          <p:spPr>
            <a:xfrm>
              <a:off x="0" y="-66675"/>
              <a:ext cx="1483804" cy="372537"/>
            </a:xfrm>
            <a:prstGeom prst="rect">
              <a:avLst/>
            </a:prstGeom>
          </p:spPr>
          <p:txBody>
            <a:bodyPr lIns="50800" tIns="50800" rIns="50800" bIns="50800" rtlCol="0" anchor="ctr"/>
            <a:lstStyle/>
            <a:p>
              <a:pPr algn="ctr">
                <a:lnSpc>
                  <a:spcPts val="5039"/>
                </a:lnSpc>
              </a:pPr>
              <a:r>
                <a:rPr lang="en-US" sz="3599">
                  <a:solidFill>
                    <a:srgbClr val="FFFFFF"/>
                  </a:solidFill>
                  <a:latin typeface="Open Sans Bold"/>
                </a:rPr>
                <a:t>Balance Automation and Interaction</a:t>
              </a:r>
            </a:p>
          </p:txBody>
        </p:sp>
      </p:grpSp>
      <p:grpSp>
        <p:nvGrpSpPr>
          <p:cNvPr id="14" name="Group 14"/>
          <p:cNvGrpSpPr/>
          <p:nvPr/>
        </p:nvGrpSpPr>
        <p:grpSpPr>
          <a:xfrm>
            <a:off x="5623522" y="6328884"/>
            <a:ext cx="7040956" cy="1463144"/>
            <a:chOff x="0" y="0"/>
            <a:chExt cx="1471870" cy="305862"/>
          </a:xfrm>
        </p:grpSpPr>
        <p:sp>
          <p:nvSpPr>
            <p:cNvPr id="15" name="Freeform 15"/>
            <p:cNvSpPr/>
            <p:nvPr/>
          </p:nvSpPr>
          <p:spPr>
            <a:xfrm>
              <a:off x="0" y="0"/>
              <a:ext cx="1471870" cy="305862"/>
            </a:xfrm>
            <a:custGeom>
              <a:avLst/>
              <a:gdLst/>
              <a:ahLst/>
              <a:cxnLst/>
              <a:rect l="l" t="t" r="r" b="b"/>
              <a:pathLst>
                <a:path w="1471870" h="305862">
                  <a:moveTo>
                    <a:pt x="43982" y="0"/>
                  </a:moveTo>
                  <a:lnTo>
                    <a:pt x="1427888" y="0"/>
                  </a:lnTo>
                  <a:cubicBezTo>
                    <a:pt x="1452179" y="0"/>
                    <a:pt x="1471870" y="19692"/>
                    <a:pt x="1471870" y="43982"/>
                  </a:cubicBezTo>
                  <a:lnTo>
                    <a:pt x="1471870" y="261879"/>
                  </a:lnTo>
                  <a:cubicBezTo>
                    <a:pt x="1471870" y="286170"/>
                    <a:pt x="1452179" y="305862"/>
                    <a:pt x="1427888" y="305862"/>
                  </a:cubicBezTo>
                  <a:lnTo>
                    <a:pt x="43982" y="305862"/>
                  </a:lnTo>
                  <a:cubicBezTo>
                    <a:pt x="19692" y="305862"/>
                    <a:pt x="0" y="286170"/>
                    <a:pt x="0" y="261879"/>
                  </a:cubicBezTo>
                  <a:lnTo>
                    <a:pt x="0" y="43982"/>
                  </a:lnTo>
                  <a:cubicBezTo>
                    <a:pt x="0" y="19692"/>
                    <a:pt x="19692" y="0"/>
                    <a:pt x="43982" y="0"/>
                  </a:cubicBezTo>
                  <a:close/>
                </a:path>
              </a:pathLst>
            </a:custGeom>
            <a:solidFill>
              <a:srgbClr val="F52E18"/>
            </a:solidFill>
          </p:spPr>
        </p:sp>
        <p:sp>
          <p:nvSpPr>
            <p:cNvPr id="16" name="TextBox 16"/>
            <p:cNvSpPr txBox="1"/>
            <p:nvPr/>
          </p:nvSpPr>
          <p:spPr>
            <a:xfrm>
              <a:off x="0" y="-66675"/>
              <a:ext cx="1471870" cy="372537"/>
            </a:xfrm>
            <a:prstGeom prst="rect">
              <a:avLst/>
            </a:prstGeom>
          </p:spPr>
          <p:txBody>
            <a:bodyPr lIns="50800" tIns="50800" rIns="50800" bIns="50800" rtlCol="0" anchor="ctr"/>
            <a:lstStyle/>
            <a:p>
              <a:pPr algn="ctr">
                <a:lnSpc>
                  <a:spcPts val="5039"/>
                </a:lnSpc>
              </a:pPr>
              <a:r>
                <a:rPr lang="en-US" sz="3599">
                  <a:solidFill>
                    <a:srgbClr val="FFFFFF"/>
                  </a:solidFill>
                  <a:latin typeface="Open Sans Bold"/>
                </a:rPr>
                <a:t>Continue to Push the Boundary</a:t>
              </a:r>
            </a:p>
          </p:txBody>
        </p:sp>
      </p:grpSp>
      <p:sp>
        <p:nvSpPr>
          <p:cNvPr id="17" name="Freeform 17"/>
          <p:cNvSpPr/>
          <p:nvPr/>
        </p:nvSpPr>
        <p:spPr>
          <a:xfrm>
            <a:off x="16355251" y="8896928"/>
            <a:ext cx="1906945" cy="1072656"/>
          </a:xfrm>
          <a:custGeom>
            <a:avLst/>
            <a:gdLst/>
            <a:ahLst/>
            <a:cxnLst/>
            <a:rect l="l" t="t" r="r" b="b"/>
            <a:pathLst>
              <a:path w="1906945" h="1072656">
                <a:moveTo>
                  <a:pt x="0" y="0"/>
                </a:moveTo>
                <a:lnTo>
                  <a:pt x="1906945" y="0"/>
                </a:lnTo>
                <a:lnTo>
                  <a:pt x="1906945" y="1072656"/>
                </a:lnTo>
                <a:lnTo>
                  <a:pt x="0" y="1072656"/>
                </a:lnTo>
                <a:lnTo>
                  <a:pt x="0" y="0"/>
                </a:lnTo>
                <a:close/>
              </a:path>
            </a:pathLst>
          </a:custGeom>
          <a:blipFill>
            <a:blip r:embed="rId8"/>
            <a:stretch>
              <a:fillRect/>
            </a:stretch>
          </a:blipFill>
        </p:spPr>
      </p:sp>
      <p:sp>
        <p:nvSpPr>
          <p:cNvPr id="18" name="Freeform 18"/>
          <p:cNvSpPr/>
          <p:nvPr/>
        </p:nvSpPr>
        <p:spPr>
          <a:xfrm flipV="1">
            <a:off x="14881085" y="1464914"/>
            <a:ext cx="4703599" cy="2510546"/>
          </a:xfrm>
          <a:custGeom>
            <a:avLst/>
            <a:gdLst/>
            <a:ahLst/>
            <a:cxnLst/>
            <a:rect l="l" t="t" r="r" b="b"/>
            <a:pathLst>
              <a:path w="4703599" h="2510546">
                <a:moveTo>
                  <a:pt x="0" y="2510546"/>
                </a:moveTo>
                <a:lnTo>
                  <a:pt x="4703598" y="2510546"/>
                </a:lnTo>
                <a:lnTo>
                  <a:pt x="4703598" y="0"/>
                </a:lnTo>
                <a:lnTo>
                  <a:pt x="0" y="0"/>
                </a:lnTo>
                <a:lnTo>
                  <a:pt x="0" y="2510546"/>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13253703" y="600025"/>
            <a:ext cx="2522887" cy="1548422"/>
          </a:xfrm>
          <a:custGeom>
            <a:avLst/>
            <a:gdLst/>
            <a:ahLst/>
            <a:cxnLst/>
            <a:rect l="l" t="t" r="r" b="b"/>
            <a:pathLst>
              <a:path w="2522887" h="1548422">
                <a:moveTo>
                  <a:pt x="0" y="0"/>
                </a:moveTo>
                <a:lnTo>
                  <a:pt x="2522887" y="0"/>
                </a:lnTo>
                <a:lnTo>
                  <a:pt x="2522887" y="1548422"/>
                </a:lnTo>
                <a:lnTo>
                  <a:pt x="0" y="154842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p:cNvSpPr/>
          <p:nvPr/>
        </p:nvSpPr>
        <p:spPr>
          <a:xfrm>
            <a:off x="0" y="0"/>
            <a:ext cx="2929828" cy="2929828"/>
          </a:xfrm>
          <a:custGeom>
            <a:avLst/>
            <a:gdLst/>
            <a:ahLst/>
            <a:cxnLst/>
            <a:rect l="l" t="t" r="r" b="b"/>
            <a:pathLst>
              <a:path w="2929828" h="2929828">
                <a:moveTo>
                  <a:pt x="0" y="0"/>
                </a:moveTo>
                <a:lnTo>
                  <a:pt x="2929828" y="0"/>
                </a:lnTo>
                <a:lnTo>
                  <a:pt x="2929828" y="2929828"/>
                </a:lnTo>
                <a:lnTo>
                  <a:pt x="0" y="292982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TextBox 21"/>
          <p:cNvSpPr txBox="1"/>
          <p:nvPr/>
        </p:nvSpPr>
        <p:spPr>
          <a:xfrm>
            <a:off x="10789736" y="4995384"/>
            <a:ext cx="5841084" cy="1047750"/>
          </a:xfrm>
          <a:prstGeom prst="rect">
            <a:avLst/>
          </a:prstGeom>
        </p:spPr>
        <p:txBody>
          <a:bodyPr lIns="0" tIns="0" rIns="0" bIns="0" rtlCol="0" anchor="t">
            <a:spAutoFit/>
          </a:bodyPr>
          <a:lstStyle/>
          <a:p>
            <a:pPr algn="ctr">
              <a:lnSpc>
                <a:spcPts val="4200"/>
              </a:lnSpc>
            </a:pPr>
            <a:r>
              <a:rPr lang="en-US" sz="3000">
                <a:solidFill>
                  <a:srgbClr val="000000"/>
                </a:solidFill>
                <a:latin typeface="Open Sans Light"/>
              </a:rPr>
              <a:t>Customer facing roles versus behind the scenes work</a:t>
            </a:r>
          </a:p>
        </p:txBody>
      </p:sp>
      <p:sp>
        <p:nvSpPr>
          <p:cNvPr id="22" name="TextBox 22"/>
          <p:cNvSpPr txBox="1"/>
          <p:nvPr/>
        </p:nvSpPr>
        <p:spPr>
          <a:xfrm>
            <a:off x="6851938" y="7792028"/>
            <a:ext cx="4584125" cy="1047750"/>
          </a:xfrm>
          <a:prstGeom prst="rect">
            <a:avLst/>
          </a:prstGeom>
        </p:spPr>
        <p:txBody>
          <a:bodyPr lIns="0" tIns="0" rIns="0" bIns="0" rtlCol="0" anchor="t">
            <a:spAutoFit/>
          </a:bodyPr>
          <a:lstStyle/>
          <a:p>
            <a:pPr algn="ctr">
              <a:lnSpc>
                <a:spcPts val="4200"/>
              </a:lnSpc>
            </a:pPr>
            <a:r>
              <a:rPr lang="en-US" sz="3000">
                <a:solidFill>
                  <a:srgbClr val="000000"/>
                </a:solidFill>
                <a:latin typeface="Open Sans Light"/>
              </a:rPr>
              <a:t>Don’t let up, keep making improvements</a:t>
            </a:r>
          </a:p>
        </p:txBody>
      </p:sp>
      <p:sp>
        <p:nvSpPr>
          <p:cNvPr id="23" name="TextBox 23"/>
          <p:cNvSpPr txBox="1"/>
          <p:nvPr/>
        </p:nvSpPr>
        <p:spPr>
          <a:xfrm>
            <a:off x="2325706" y="4995384"/>
            <a:ext cx="4584125" cy="1047750"/>
          </a:xfrm>
          <a:prstGeom prst="rect">
            <a:avLst/>
          </a:prstGeom>
        </p:spPr>
        <p:txBody>
          <a:bodyPr lIns="0" tIns="0" rIns="0" bIns="0" rtlCol="0" anchor="t">
            <a:spAutoFit/>
          </a:bodyPr>
          <a:lstStyle/>
          <a:p>
            <a:pPr algn="ctr">
              <a:lnSpc>
                <a:spcPts val="4200"/>
              </a:lnSpc>
            </a:pPr>
            <a:r>
              <a:rPr lang="en-US" sz="3000">
                <a:solidFill>
                  <a:srgbClr val="000000"/>
                </a:solidFill>
                <a:latin typeface="Open Sans Light"/>
              </a:rPr>
              <a:t>Hiring personality and training skills</a:t>
            </a:r>
          </a:p>
        </p:txBody>
      </p:sp>
      <p:grpSp>
        <p:nvGrpSpPr>
          <p:cNvPr id="24" name="Group 24"/>
          <p:cNvGrpSpPr/>
          <p:nvPr/>
        </p:nvGrpSpPr>
        <p:grpSpPr>
          <a:xfrm>
            <a:off x="1028700" y="1028700"/>
            <a:ext cx="11248176" cy="1529494"/>
            <a:chOff x="0" y="0"/>
            <a:chExt cx="2351365" cy="319732"/>
          </a:xfrm>
        </p:grpSpPr>
        <p:sp>
          <p:nvSpPr>
            <p:cNvPr id="25" name="Freeform 25"/>
            <p:cNvSpPr/>
            <p:nvPr/>
          </p:nvSpPr>
          <p:spPr>
            <a:xfrm>
              <a:off x="0" y="0"/>
              <a:ext cx="2351365" cy="319732"/>
            </a:xfrm>
            <a:custGeom>
              <a:avLst/>
              <a:gdLst/>
              <a:ahLst/>
              <a:cxnLst/>
              <a:rect l="l" t="t" r="r" b="b"/>
              <a:pathLst>
                <a:path w="2351365" h="319732">
                  <a:moveTo>
                    <a:pt x="64699" y="0"/>
                  </a:moveTo>
                  <a:lnTo>
                    <a:pt x="2286666" y="0"/>
                  </a:lnTo>
                  <a:cubicBezTo>
                    <a:pt x="2322399" y="0"/>
                    <a:pt x="2351365" y="28967"/>
                    <a:pt x="2351365" y="64699"/>
                  </a:cubicBezTo>
                  <a:lnTo>
                    <a:pt x="2351365" y="255033"/>
                  </a:lnTo>
                  <a:cubicBezTo>
                    <a:pt x="2351365" y="290765"/>
                    <a:pt x="2322399" y="319732"/>
                    <a:pt x="2286666" y="319732"/>
                  </a:cubicBezTo>
                  <a:lnTo>
                    <a:pt x="64699" y="319732"/>
                  </a:lnTo>
                  <a:cubicBezTo>
                    <a:pt x="28967" y="319732"/>
                    <a:pt x="0" y="290765"/>
                    <a:pt x="0" y="255033"/>
                  </a:cubicBezTo>
                  <a:lnTo>
                    <a:pt x="0" y="64699"/>
                  </a:lnTo>
                  <a:cubicBezTo>
                    <a:pt x="0" y="28967"/>
                    <a:pt x="28967" y="0"/>
                    <a:pt x="64699" y="0"/>
                  </a:cubicBezTo>
                  <a:close/>
                </a:path>
              </a:pathLst>
            </a:custGeom>
            <a:solidFill>
              <a:srgbClr val="F9B61A"/>
            </a:solidFill>
          </p:spPr>
        </p:sp>
        <p:sp>
          <p:nvSpPr>
            <p:cNvPr id="26" name="TextBox 26"/>
            <p:cNvSpPr txBox="1"/>
            <p:nvPr/>
          </p:nvSpPr>
          <p:spPr>
            <a:xfrm>
              <a:off x="0" y="-133350"/>
              <a:ext cx="2351365" cy="453082"/>
            </a:xfrm>
            <a:prstGeom prst="rect">
              <a:avLst/>
            </a:prstGeom>
          </p:spPr>
          <p:txBody>
            <a:bodyPr lIns="50800" tIns="50800" rIns="50800" bIns="50800" rtlCol="0" anchor="ctr"/>
            <a:lstStyle/>
            <a:p>
              <a:pPr algn="ctr">
                <a:lnSpc>
                  <a:spcPts val="9799"/>
                </a:lnSpc>
              </a:pPr>
              <a:r>
                <a:rPr lang="en-US" sz="6999">
                  <a:solidFill>
                    <a:srgbClr val="FFFFFF"/>
                  </a:solidFill>
                  <a:latin typeface="Open Sans Bold"/>
                </a:rPr>
                <a:t>Recommended Actions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7082" r="-17806"/>
            </a:stretch>
          </a:blipFill>
        </p:spPr>
      </p:sp>
      <p:grpSp>
        <p:nvGrpSpPr>
          <p:cNvPr id="3" name="Group 3"/>
          <p:cNvGrpSpPr/>
          <p:nvPr/>
        </p:nvGrpSpPr>
        <p:grpSpPr>
          <a:xfrm>
            <a:off x="0" y="9123398"/>
            <a:ext cx="18288000" cy="1163602"/>
            <a:chOff x="0" y="0"/>
            <a:chExt cx="4816593" cy="306463"/>
          </a:xfrm>
        </p:grpSpPr>
        <p:sp>
          <p:nvSpPr>
            <p:cNvPr id="4" name="Freeform 4"/>
            <p:cNvSpPr/>
            <p:nvPr/>
          </p:nvSpPr>
          <p:spPr>
            <a:xfrm>
              <a:off x="0" y="0"/>
              <a:ext cx="4816592" cy="306463"/>
            </a:xfrm>
            <a:custGeom>
              <a:avLst/>
              <a:gdLst/>
              <a:ahLst/>
              <a:cxnLst/>
              <a:rect l="l" t="t" r="r" b="b"/>
              <a:pathLst>
                <a:path w="4816592" h="306463">
                  <a:moveTo>
                    <a:pt x="0" y="0"/>
                  </a:moveTo>
                  <a:lnTo>
                    <a:pt x="4816592" y="0"/>
                  </a:lnTo>
                  <a:lnTo>
                    <a:pt x="4816592" y="306463"/>
                  </a:lnTo>
                  <a:lnTo>
                    <a:pt x="0" y="306463"/>
                  </a:lnTo>
                  <a:close/>
                </a:path>
              </a:pathLst>
            </a:custGeom>
            <a:solidFill>
              <a:srgbClr val="0F52FB"/>
            </a:solidFill>
          </p:spPr>
        </p:sp>
        <p:sp>
          <p:nvSpPr>
            <p:cNvPr id="5" name="TextBox 5"/>
            <p:cNvSpPr txBox="1"/>
            <p:nvPr/>
          </p:nvSpPr>
          <p:spPr>
            <a:xfrm>
              <a:off x="0" y="-38100"/>
              <a:ext cx="4816593" cy="344563"/>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0" y="91233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776578" y="-1184972"/>
            <a:ext cx="4104513" cy="4114800"/>
          </a:xfrm>
          <a:custGeom>
            <a:avLst/>
            <a:gdLst/>
            <a:ahLst/>
            <a:cxnLst/>
            <a:rect l="l" t="t" r="r" b="b"/>
            <a:pathLst>
              <a:path w="4104513" h="4114800">
                <a:moveTo>
                  <a:pt x="0" y="0"/>
                </a:moveTo>
                <a:lnTo>
                  <a:pt x="4104513" y="0"/>
                </a:lnTo>
                <a:lnTo>
                  <a:pt x="410451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5400000">
            <a:off x="15204472" y="-1031272"/>
            <a:ext cx="2052257" cy="4114800"/>
          </a:xfrm>
          <a:custGeom>
            <a:avLst/>
            <a:gdLst/>
            <a:ahLst/>
            <a:cxnLst/>
            <a:rect l="l" t="t" r="r" b="b"/>
            <a:pathLst>
              <a:path w="2052257" h="4114800">
                <a:moveTo>
                  <a:pt x="0" y="0"/>
                </a:moveTo>
                <a:lnTo>
                  <a:pt x="2052256" y="0"/>
                </a:lnTo>
                <a:lnTo>
                  <a:pt x="205225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0" y="0"/>
            <a:ext cx="2929828" cy="2929828"/>
          </a:xfrm>
          <a:custGeom>
            <a:avLst/>
            <a:gdLst/>
            <a:ahLst/>
            <a:cxnLst/>
            <a:rect l="l" t="t" r="r" b="b"/>
            <a:pathLst>
              <a:path w="2929828" h="2929828">
                <a:moveTo>
                  <a:pt x="0" y="0"/>
                </a:moveTo>
                <a:lnTo>
                  <a:pt x="2929828" y="0"/>
                </a:lnTo>
                <a:lnTo>
                  <a:pt x="2929828" y="2929828"/>
                </a:lnTo>
                <a:lnTo>
                  <a:pt x="0" y="29298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6355251" y="8896928"/>
            <a:ext cx="1906945" cy="1072656"/>
          </a:xfrm>
          <a:custGeom>
            <a:avLst/>
            <a:gdLst/>
            <a:ahLst/>
            <a:cxnLst/>
            <a:rect l="l" t="t" r="r" b="b"/>
            <a:pathLst>
              <a:path w="1906945" h="1072656">
                <a:moveTo>
                  <a:pt x="0" y="0"/>
                </a:moveTo>
                <a:lnTo>
                  <a:pt x="1906945" y="0"/>
                </a:lnTo>
                <a:lnTo>
                  <a:pt x="1906945" y="1072656"/>
                </a:lnTo>
                <a:lnTo>
                  <a:pt x="0" y="1072656"/>
                </a:lnTo>
                <a:lnTo>
                  <a:pt x="0" y="0"/>
                </a:lnTo>
                <a:close/>
              </a:path>
            </a:pathLst>
          </a:custGeom>
          <a:blipFill>
            <a:blip r:embed="rId11"/>
            <a:stretch>
              <a:fillRect/>
            </a:stretch>
          </a:blipFill>
        </p:spPr>
      </p:sp>
      <p:sp>
        <p:nvSpPr>
          <p:cNvPr id="11" name="TextBox 11"/>
          <p:cNvSpPr txBox="1"/>
          <p:nvPr/>
        </p:nvSpPr>
        <p:spPr>
          <a:xfrm>
            <a:off x="-703984" y="3997906"/>
            <a:ext cx="19934669" cy="2128235"/>
          </a:xfrm>
          <a:prstGeom prst="rect">
            <a:avLst/>
          </a:prstGeom>
        </p:spPr>
        <p:txBody>
          <a:bodyPr lIns="0" tIns="0" rIns="0" bIns="0" rtlCol="0" anchor="t">
            <a:spAutoFit/>
          </a:bodyPr>
          <a:lstStyle/>
          <a:p>
            <a:pPr algn="ctr">
              <a:lnSpc>
                <a:spcPts val="16757"/>
              </a:lnSpc>
            </a:pPr>
            <a:r>
              <a:rPr lang="en-US" sz="13964">
                <a:solidFill>
                  <a:srgbClr val="FBC046"/>
                </a:solidFill>
                <a:latin typeface="Open Sans Bold"/>
              </a:rPr>
              <a:t>Keep the Culture</a:t>
            </a:r>
          </a:p>
        </p:txBody>
      </p:sp>
      <p:sp>
        <p:nvSpPr>
          <p:cNvPr id="12" name="TextBox 12"/>
          <p:cNvSpPr txBox="1"/>
          <p:nvPr/>
        </p:nvSpPr>
        <p:spPr>
          <a:xfrm>
            <a:off x="1920741" y="3200472"/>
            <a:ext cx="14685219" cy="797434"/>
          </a:xfrm>
          <a:prstGeom prst="rect">
            <a:avLst/>
          </a:prstGeom>
        </p:spPr>
        <p:txBody>
          <a:bodyPr lIns="0" tIns="0" rIns="0" bIns="0" rtlCol="0" anchor="t">
            <a:spAutoFit/>
          </a:bodyPr>
          <a:lstStyle/>
          <a:p>
            <a:pPr algn="ctr">
              <a:lnSpc>
                <a:spcPts val="6454"/>
              </a:lnSpc>
            </a:pPr>
            <a:r>
              <a:rPr lang="en-US" sz="4965">
                <a:solidFill>
                  <a:srgbClr val="000000"/>
                </a:solidFill>
                <a:latin typeface="Open Sans Light"/>
              </a:rPr>
              <a:t>Southwest Airlines should: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585</Words>
  <Application>Microsoft Macintosh PowerPoint</Application>
  <PresentationFormat>Custom</PresentationFormat>
  <Paragraphs>70</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Open Sans Bold Bold</vt:lpstr>
      <vt:lpstr>Calibri</vt:lpstr>
      <vt:lpstr>Open Sans</vt:lpstr>
      <vt:lpstr>Open Sans Light</vt:lpstr>
      <vt:lpstr>Open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3: Southwest</dc:title>
  <cp:lastModifiedBy>Erwin, Hannah</cp:lastModifiedBy>
  <cp:revision>1</cp:revision>
  <dcterms:created xsi:type="dcterms:W3CDTF">2006-08-16T00:00:00Z</dcterms:created>
  <dcterms:modified xsi:type="dcterms:W3CDTF">2023-11-21T17:37:24Z</dcterms:modified>
  <dc:identifier>DAF0XcmxsAw</dc:identifier>
</cp:coreProperties>
</file>